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Montserrat SemiBold"/>
      <p:regular r:id="rId23"/>
      <p:bold r:id="rId24"/>
      <p:italic r:id="rId25"/>
      <p:boldItalic r:id="rId26"/>
    </p:embeddedFont>
    <p:embeddedFont>
      <p:font typeface="Roboto"/>
      <p:regular r:id="rId27"/>
      <p:bold r:id="rId28"/>
      <p:italic r:id="rId29"/>
      <p:boldItalic r:id="rId30"/>
    </p:embeddedFont>
    <p:embeddedFont>
      <p:font typeface="Montserrat Black"/>
      <p:bold r:id="rId31"/>
      <p:boldItalic r:id="rId32"/>
    </p:embeddedFont>
    <p:embeddedFont>
      <p:font typeface="Montserrat"/>
      <p:regular r:id="rId33"/>
      <p:bold r:id="rId34"/>
      <p:italic r:id="rId35"/>
      <p:boldItalic r:id="rId36"/>
    </p:embeddedFont>
    <p:embeddedFont>
      <p:font typeface="Poppins"/>
      <p:regular r:id="rId37"/>
      <p:bold r:id="rId38"/>
      <p:italic r:id="rId39"/>
      <p:boldItalic r:id="rId40"/>
    </p:embeddedFont>
    <p:embeddedFont>
      <p:font typeface="Inter"/>
      <p:regular r:id="rId41"/>
      <p:bold r:id="rId42"/>
      <p:italic r:id="rId43"/>
      <p:boldItalic r:id="rId44"/>
    </p:embeddedFont>
    <p:embeddedFont>
      <p:font typeface="Montserrat Medium"/>
      <p:regular r:id="rId45"/>
      <p:bold r:id="rId46"/>
      <p:italic r:id="rId47"/>
      <p:boldItalic r:id="rId48"/>
    </p:embeddedFont>
    <p:embeddedFont>
      <p:font typeface="Poppins Medium"/>
      <p:regular r:id="rId49"/>
      <p:bold r:id="rId50"/>
      <p:italic r:id="rId51"/>
      <p:boldItalic r:id="rId52"/>
    </p:embeddedFont>
    <p:embeddedFont>
      <p:font typeface="Montserrat ExtraBold"/>
      <p:bold r:id="rId53"/>
      <p:boldItalic r:id="rId54"/>
    </p:embeddedFont>
    <p:embeddedFont>
      <p:font typeface="Inter Medium"/>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9" roundtripDataSignature="AMtx7mgm4GDsLIP2iG8x776oys3U1d4o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507CE3-0F62-4C11-A871-CA62686E675B}">
  <a:tblStyle styleId="{F0507CE3-0F62-4C11-A871-CA62686E675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42" Type="http://schemas.openxmlformats.org/officeDocument/2006/relationships/font" Target="fonts/Inter-bold.fntdata"/><Relationship Id="rId41" Type="http://schemas.openxmlformats.org/officeDocument/2006/relationships/font" Target="fonts/Inter-regular.fntdata"/><Relationship Id="rId44" Type="http://schemas.openxmlformats.org/officeDocument/2006/relationships/font" Target="fonts/Inter-boldItalic.fntdata"/><Relationship Id="rId43" Type="http://schemas.openxmlformats.org/officeDocument/2006/relationships/font" Target="fonts/Inter-italic.fntdata"/><Relationship Id="rId46" Type="http://schemas.openxmlformats.org/officeDocument/2006/relationships/font" Target="fonts/MontserratMedium-bold.fntdata"/><Relationship Id="rId45" Type="http://schemas.openxmlformats.org/officeDocument/2006/relationships/font" Target="fonts/MontserratMedium-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Medium-boldItalic.fntdata"/><Relationship Id="rId47" Type="http://schemas.openxmlformats.org/officeDocument/2006/relationships/font" Target="fonts/MontserratMedium-italic.fntdata"/><Relationship Id="rId49" Type="http://schemas.openxmlformats.org/officeDocument/2006/relationships/font" Target="fonts/Poppins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Black-bold.fntdata"/><Relationship Id="rId30" Type="http://schemas.openxmlformats.org/officeDocument/2006/relationships/font" Target="fonts/Roboto-boldItalic.fntdata"/><Relationship Id="rId33" Type="http://schemas.openxmlformats.org/officeDocument/2006/relationships/font" Target="fonts/Montserrat-regular.fntdata"/><Relationship Id="rId32" Type="http://schemas.openxmlformats.org/officeDocument/2006/relationships/font" Target="fonts/MontserratBlack-boldItalic.fntdata"/><Relationship Id="rId35" Type="http://schemas.openxmlformats.org/officeDocument/2006/relationships/font" Target="fonts/Montserrat-italic.fntdata"/><Relationship Id="rId34" Type="http://schemas.openxmlformats.org/officeDocument/2006/relationships/font" Target="fonts/Montserrat-bold.fntdata"/><Relationship Id="rId37" Type="http://schemas.openxmlformats.org/officeDocument/2006/relationships/font" Target="fonts/Poppins-regular.fntdata"/><Relationship Id="rId36" Type="http://schemas.openxmlformats.org/officeDocument/2006/relationships/font" Target="fonts/Montserrat-boldItalic.fntdata"/><Relationship Id="rId39" Type="http://schemas.openxmlformats.org/officeDocument/2006/relationships/font" Target="fonts/Poppins-italic.fntdata"/><Relationship Id="rId38" Type="http://schemas.openxmlformats.org/officeDocument/2006/relationships/font" Target="fonts/Poppins-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ontserratSemiBold-bold.fntdata"/><Relationship Id="rId23" Type="http://schemas.openxmlformats.org/officeDocument/2006/relationships/font" Target="fonts/MontserratSemiBold-regular.fntdata"/><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28" Type="http://schemas.openxmlformats.org/officeDocument/2006/relationships/font" Target="fonts/Roboto-bold.fntdata"/><Relationship Id="rId27" Type="http://schemas.openxmlformats.org/officeDocument/2006/relationships/font" Target="fonts/Roboto-regular.fntdata"/><Relationship Id="rId29" Type="http://schemas.openxmlformats.org/officeDocument/2006/relationships/font" Target="fonts/Roboto-italic.fntdata"/><Relationship Id="rId51" Type="http://schemas.openxmlformats.org/officeDocument/2006/relationships/font" Target="fonts/PoppinsMedium-italic.fntdata"/><Relationship Id="rId50" Type="http://schemas.openxmlformats.org/officeDocument/2006/relationships/font" Target="fonts/PoppinsMedium-bold.fntdata"/><Relationship Id="rId53" Type="http://schemas.openxmlformats.org/officeDocument/2006/relationships/font" Target="fonts/MontserratExtraBold-bold.fntdata"/><Relationship Id="rId52" Type="http://schemas.openxmlformats.org/officeDocument/2006/relationships/font" Target="fonts/PoppinsMedium-boldItalic.fntdata"/><Relationship Id="rId11" Type="http://schemas.openxmlformats.org/officeDocument/2006/relationships/slide" Target="slides/slide4.xml"/><Relationship Id="rId55" Type="http://schemas.openxmlformats.org/officeDocument/2006/relationships/font" Target="fonts/InterMedium-regular.fntdata"/><Relationship Id="rId10" Type="http://schemas.openxmlformats.org/officeDocument/2006/relationships/slide" Target="slides/slide3.xml"/><Relationship Id="rId54" Type="http://schemas.openxmlformats.org/officeDocument/2006/relationships/font" Target="fonts/MontserratExtraBold-boldItalic.fntdata"/><Relationship Id="rId13" Type="http://schemas.openxmlformats.org/officeDocument/2006/relationships/slide" Target="slides/slide6.xml"/><Relationship Id="rId57" Type="http://schemas.openxmlformats.org/officeDocument/2006/relationships/font" Target="fonts/InterMedium-italic.fntdata"/><Relationship Id="rId12" Type="http://schemas.openxmlformats.org/officeDocument/2006/relationships/slide" Target="slides/slide5.xml"/><Relationship Id="rId56" Type="http://schemas.openxmlformats.org/officeDocument/2006/relationships/font" Target="fonts/InterMedium-bold.fntdata"/><Relationship Id="rId15" Type="http://schemas.openxmlformats.org/officeDocument/2006/relationships/slide" Target="slides/slide8.xml"/><Relationship Id="rId59" Type="http://customschemas.google.com/relationships/presentationmetadata" Target="metadata"/><Relationship Id="rId14" Type="http://schemas.openxmlformats.org/officeDocument/2006/relationships/slide" Target="slides/slide7.xml"/><Relationship Id="rId58" Type="http://schemas.openxmlformats.org/officeDocument/2006/relationships/font" Target="fonts/InterMedium-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c83d345877_1_37:notes"/>
          <p:cNvSpPr/>
          <p:nvPr>
            <p:ph idx="2" type="sldImg"/>
          </p:nvPr>
        </p:nvSpPr>
        <p:spPr>
          <a:xfrm>
            <a:off x="685800" y="857250"/>
            <a:ext cx="54864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3c83d345877_1_37:notes"/>
          <p:cNvSpPr txBox="1"/>
          <p:nvPr>
            <p:ph idx="1" type="body"/>
          </p:nvPr>
        </p:nvSpPr>
        <p:spPr>
          <a:xfrm>
            <a:off x="685800" y="3300413"/>
            <a:ext cx="5486400" cy="27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
            </a:br>
            <a:r>
              <a:rPr lang="en"/>
              <a:t>[Sources]</a:t>
            </a:r>
            <a:br>
              <a:rPr lang="en"/>
            </a:br>
            <a:r>
              <a:rPr lang="en"/>
              <a:t>- Icons were cropped from the user-provided reference slide image.</a:t>
            </a:r>
            <a:br>
              <a:rPr lang="en"/>
            </a:br>
            <a:r>
              <a:rPr lang="en"/>
              <a:t>[/Sources]</a:t>
            </a:r>
            <a:br>
              <a:rPr lang="en"/>
            </a:br>
            <a:r>
              <a:rPr lang="en"/>
              <a:t>  </a:t>
            </a:r>
            <a:endParaRPr/>
          </a:p>
        </p:txBody>
      </p:sp>
      <p:sp>
        <p:nvSpPr>
          <p:cNvPr id="340" name="Google Shape;340;g3c83d345877_1_37:notes"/>
          <p:cNvSpPr txBox="1"/>
          <p:nvPr>
            <p:ph idx="12" type="sldNum"/>
          </p:nvPr>
        </p:nvSpPr>
        <p:spPr>
          <a:xfrm>
            <a:off x="3884613" y="6513910"/>
            <a:ext cx="2971800" cy="34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6b5fb97d3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6b5fb97d3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6b5fb97d39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36b5fb97d39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d836a7f8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bd836a7f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a1e6fce2a3_0_5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a1e6fce2a3_0_5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a1e6fce2a3_0_384: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g3a1e6fce2a3_0_384:notes"/>
          <p:cNvSpPr txBox="1"/>
          <p:nvPr>
            <p:ph idx="1" type="body"/>
          </p:nvPr>
        </p:nvSpPr>
        <p:spPr>
          <a:xfrm>
            <a:off x="0" y="0"/>
            <a:ext cx="2499900" cy="1875000"/>
          </a:xfrm>
          <a:prstGeom prst="rect">
            <a:avLst/>
          </a:prstGeom>
          <a:noFill/>
          <a:ln>
            <a:noFill/>
          </a:ln>
        </p:spPr>
        <p:txBody>
          <a:bodyPr anchorCtr="0" anchor="t" bIns="34900" lIns="69850" spcFirstLastPara="1" rIns="69850" wrap="square" tIns="34900">
            <a:noAutofit/>
          </a:bodyPr>
          <a:lstStyle/>
          <a:p>
            <a:pPr indent="0" lvl="0" marL="0" marR="0" rtl="0" algn="l">
              <a:lnSpc>
                <a:spcPct val="100000"/>
              </a:lnSpc>
              <a:spcBef>
                <a:spcPts val="0"/>
              </a:spcBef>
              <a:spcAft>
                <a:spcPts val="0"/>
              </a:spcAft>
              <a:buSzPts val="1100"/>
              <a:buNone/>
            </a:pPr>
            <a:r>
              <a:t/>
            </a:r>
            <a:endParaRPr sz="900">
              <a:solidFill>
                <a:schemeClr val="dk1"/>
              </a:solidFill>
            </a:endParaRPr>
          </a:p>
        </p:txBody>
      </p:sp>
      <p:sp>
        <p:nvSpPr>
          <p:cNvPr id="260" name="Google Shape;260;g3a1e6fce2a3_0_384:notes"/>
          <p:cNvSpPr txBox="1"/>
          <p:nvPr>
            <p:ph idx="12" type="sldNum"/>
          </p:nvPr>
        </p:nvSpPr>
        <p:spPr>
          <a:xfrm>
            <a:off x="0" y="0"/>
            <a:ext cx="2499900" cy="1875000"/>
          </a:xfrm>
          <a:prstGeom prst="rect">
            <a:avLst/>
          </a:prstGeom>
          <a:noFill/>
          <a:ln>
            <a:noFill/>
          </a:ln>
        </p:spPr>
        <p:txBody>
          <a:bodyPr anchorCtr="0" anchor="t" bIns="34900" lIns="69850" spcFirstLastPara="1" rIns="69850" wrap="square" tIns="349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9965c3d70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g39965c3d701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47" name="Shape 47"/>
        <p:cNvGrpSpPr/>
        <p:nvPr/>
      </p:nvGrpSpPr>
      <p:grpSpPr>
        <a:xfrm>
          <a:off x="0" y="0"/>
          <a:ext cx="0" cy="0"/>
          <a:chOff x="0" y="0"/>
          <a:chExt cx="0" cy="0"/>
        </a:xfrm>
      </p:grpSpPr>
      <p:sp>
        <p:nvSpPr>
          <p:cNvPr id="48" name="Google Shape;48;g3a1e6fce2a3_0_171"/>
          <p:cNvSpPr/>
          <p:nvPr/>
        </p:nvSpPr>
        <p:spPr>
          <a:xfrm>
            <a:off x="0" y="0"/>
            <a:ext cx="9144000" cy="5143500"/>
          </a:xfrm>
          <a:prstGeom prst="rect">
            <a:avLst/>
          </a:prstGeom>
          <a:solidFill>
            <a:srgbClr val="ECECF3"/>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49" name="Google Shape;49;g3a1e6fce2a3_0_171"/>
          <p:cNvSpPr/>
          <p:nvPr/>
        </p:nvSpPr>
        <p:spPr>
          <a:xfrm>
            <a:off x="0" y="0"/>
            <a:ext cx="9144000" cy="5143500"/>
          </a:xfrm>
          <a:prstGeom prst="rect">
            <a:avLst/>
          </a:prstGeom>
          <a:solidFill>
            <a:srgbClr val="FFFFFF">
              <a:alpha val="94509"/>
            </a:srgbClr>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55" name="Shape 55"/>
        <p:cNvGrpSpPr/>
        <p:nvPr/>
      </p:nvGrpSpPr>
      <p:grpSpPr>
        <a:xfrm>
          <a:off x="0" y="0"/>
          <a:ext cx="0" cy="0"/>
          <a:chOff x="0" y="0"/>
          <a:chExt cx="0" cy="0"/>
        </a:xfrm>
      </p:grpSpPr>
      <p:sp>
        <p:nvSpPr>
          <p:cNvPr id="56" name="Google Shape;56;g3a1e6fce2a3_0_512"/>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3a1e6fce2a3_0_512"/>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8" name="Shape 58"/>
        <p:cNvGrpSpPr/>
        <p:nvPr/>
      </p:nvGrpSpPr>
      <p:grpSpPr>
        <a:xfrm>
          <a:off x="0" y="0"/>
          <a:ext cx="0" cy="0"/>
          <a:chOff x="0" y="0"/>
          <a:chExt cx="0" cy="0"/>
        </a:xfrm>
      </p:grpSpPr>
      <p:grpSp>
        <p:nvGrpSpPr>
          <p:cNvPr id="59" name="Google Shape;59;g3a1e6fce2a3_0_425"/>
          <p:cNvGrpSpPr/>
          <p:nvPr/>
        </p:nvGrpSpPr>
        <p:grpSpPr>
          <a:xfrm>
            <a:off x="6098378" y="5"/>
            <a:ext cx="3045625" cy="2030570"/>
            <a:chOff x="6098378" y="5"/>
            <a:chExt cx="3045625" cy="2030570"/>
          </a:xfrm>
        </p:grpSpPr>
        <p:sp>
          <p:nvSpPr>
            <p:cNvPr id="60" name="Google Shape;60;g3a1e6fce2a3_0_42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3a1e6fce2a3_0_42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3a1e6fce2a3_0_42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3a1e6fce2a3_0_42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3a1e6fce2a3_0_42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g3a1e6fce2a3_0_425"/>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66" name="Google Shape;66;g3a1e6fce2a3_0_425"/>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67" name="Google Shape;67;g3a1e6fce2a3_0_42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8" name="Shape 68"/>
        <p:cNvGrpSpPr/>
        <p:nvPr/>
      </p:nvGrpSpPr>
      <p:grpSpPr>
        <a:xfrm>
          <a:off x="0" y="0"/>
          <a:ext cx="0" cy="0"/>
          <a:chOff x="0" y="0"/>
          <a:chExt cx="0" cy="0"/>
        </a:xfrm>
      </p:grpSpPr>
      <p:grpSp>
        <p:nvGrpSpPr>
          <p:cNvPr id="69" name="Google Shape;69;g3a1e6fce2a3_0_435"/>
          <p:cNvGrpSpPr/>
          <p:nvPr/>
        </p:nvGrpSpPr>
        <p:grpSpPr>
          <a:xfrm>
            <a:off x="6098378" y="5"/>
            <a:ext cx="3045625" cy="2030570"/>
            <a:chOff x="6098378" y="5"/>
            <a:chExt cx="3045625" cy="2030570"/>
          </a:xfrm>
        </p:grpSpPr>
        <p:sp>
          <p:nvSpPr>
            <p:cNvPr id="70" name="Google Shape;70;g3a1e6fce2a3_0_43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3a1e6fce2a3_0_43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3a1e6fce2a3_0_43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3a1e6fce2a3_0_43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3a1e6fce2a3_0_43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g3a1e6fce2a3_0_435"/>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76" name="Google Shape;76;g3a1e6fce2a3_0_43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grpSp>
        <p:nvGrpSpPr>
          <p:cNvPr id="78" name="Google Shape;78;g3a1e6fce2a3_0_444"/>
          <p:cNvGrpSpPr/>
          <p:nvPr/>
        </p:nvGrpSpPr>
        <p:grpSpPr>
          <a:xfrm>
            <a:off x="0" y="3903669"/>
            <a:ext cx="9144000" cy="1239925"/>
            <a:chOff x="0" y="3903669"/>
            <a:chExt cx="9144000" cy="1239925"/>
          </a:xfrm>
        </p:grpSpPr>
        <p:sp>
          <p:nvSpPr>
            <p:cNvPr id="79" name="Google Shape;79;g3a1e6fce2a3_0_44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3a1e6fce2a3_0_44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3a1e6fce2a3_0_44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3a1e6fce2a3_0_44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3a1e6fce2a3_0_44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g3a1e6fce2a3_0_44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5" name="Google Shape;85;g3a1e6fce2a3_0_44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6" name="Google Shape;86;g3a1e6fce2a3_0_44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7" name="Shape 87"/>
        <p:cNvGrpSpPr/>
        <p:nvPr/>
      </p:nvGrpSpPr>
      <p:grpSpPr>
        <a:xfrm>
          <a:off x="0" y="0"/>
          <a:ext cx="0" cy="0"/>
          <a:chOff x="0" y="0"/>
          <a:chExt cx="0" cy="0"/>
        </a:xfrm>
      </p:grpSpPr>
      <p:sp>
        <p:nvSpPr>
          <p:cNvPr id="88" name="Google Shape;88;g3a1e6fce2a3_0_45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9" name="Google Shape;89;g3a1e6fce2a3_0_454"/>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0" name="Google Shape;90;g3a1e6fce2a3_0_454"/>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1" name="Google Shape;91;g3a1e6fce2a3_0_45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g3a1e6fce2a3_0_45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4" name="Google Shape;94;g3a1e6fce2a3_0_45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g3a1e6fce2a3_0_46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7" name="Google Shape;97;g3a1e6fce2a3_0_462"/>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8" name="Google Shape;98;g3a1e6fce2a3_0_46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9" name="Shape 99"/>
        <p:cNvGrpSpPr/>
        <p:nvPr/>
      </p:nvGrpSpPr>
      <p:grpSpPr>
        <a:xfrm>
          <a:off x="0" y="0"/>
          <a:ext cx="0" cy="0"/>
          <a:chOff x="0" y="0"/>
          <a:chExt cx="0" cy="0"/>
        </a:xfrm>
      </p:grpSpPr>
      <p:grpSp>
        <p:nvGrpSpPr>
          <p:cNvPr id="100" name="Google Shape;100;g3a1e6fce2a3_0_466"/>
          <p:cNvGrpSpPr/>
          <p:nvPr/>
        </p:nvGrpSpPr>
        <p:grpSpPr>
          <a:xfrm>
            <a:off x="6098378" y="5"/>
            <a:ext cx="3045625" cy="2030570"/>
            <a:chOff x="6098378" y="5"/>
            <a:chExt cx="3045625" cy="2030570"/>
          </a:xfrm>
        </p:grpSpPr>
        <p:sp>
          <p:nvSpPr>
            <p:cNvPr id="101" name="Google Shape;101;g3a1e6fce2a3_0_466"/>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3a1e6fce2a3_0_466"/>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3a1e6fce2a3_0_466"/>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3a1e6fce2a3_0_466"/>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3a1e6fce2a3_0_466"/>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g3a1e6fce2a3_0_466"/>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07" name="Google Shape;107;g3a1e6fce2a3_0_46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8" name="Shape 108"/>
        <p:cNvGrpSpPr/>
        <p:nvPr/>
      </p:nvGrpSpPr>
      <p:grpSpPr>
        <a:xfrm>
          <a:off x="0" y="0"/>
          <a:ext cx="0" cy="0"/>
          <a:chOff x="0" y="0"/>
          <a:chExt cx="0" cy="0"/>
        </a:xfrm>
      </p:grpSpPr>
      <p:sp>
        <p:nvSpPr>
          <p:cNvPr id="109" name="Google Shape;109;g3a1e6fce2a3_0_475"/>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0" name="Google Shape;110;g3a1e6fce2a3_0_47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g3a1e6fce2a3_0_475"/>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2" name="Google Shape;112;g3a1e6fce2a3_0_475"/>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3" name="Google Shape;113;g3a1e6fce2a3_0_47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14" name="Google Shape;114;g3a1e6fce2a3_0_47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g3a1e6fce2a3_0_482"/>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7" name="Google Shape;117;g3a1e6fce2a3_0_48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8" name="Shape 118"/>
        <p:cNvGrpSpPr/>
        <p:nvPr/>
      </p:nvGrpSpPr>
      <p:grpSpPr>
        <a:xfrm>
          <a:off x="0" y="0"/>
          <a:ext cx="0" cy="0"/>
          <a:chOff x="0" y="0"/>
          <a:chExt cx="0" cy="0"/>
        </a:xfrm>
      </p:grpSpPr>
      <p:grpSp>
        <p:nvGrpSpPr>
          <p:cNvPr id="119" name="Google Shape;119;g3a1e6fce2a3_0_485"/>
          <p:cNvGrpSpPr/>
          <p:nvPr/>
        </p:nvGrpSpPr>
        <p:grpSpPr>
          <a:xfrm>
            <a:off x="6098378" y="5"/>
            <a:ext cx="3045625" cy="2030570"/>
            <a:chOff x="6098378" y="5"/>
            <a:chExt cx="3045625" cy="2030570"/>
          </a:xfrm>
        </p:grpSpPr>
        <p:sp>
          <p:nvSpPr>
            <p:cNvPr id="120" name="Google Shape;120;g3a1e6fce2a3_0_48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3a1e6fce2a3_0_48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3a1e6fce2a3_0_48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3a1e6fce2a3_0_48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3a1e6fce2a3_0_48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g3a1e6fce2a3_0_485"/>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26" name="Google Shape;126;g3a1e6fce2a3_0_485"/>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127" name="Google Shape;127;g3a1e6fce2a3_0_48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g3a1e6fce2a3_0_49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130" name="Shape 130"/>
        <p:cNvGrpSpPr/>
        <p:nvPr/>
      </p:nvGrpSpPr>
      <p:grpSpPr>
        <a:xfrm>
          <a:off x="0" y="0"/>
          <a:ext cx="0" cy="0"/>
          <a:chOff x="0" y="0"/>
          <a:chExt cx="0" cy="0"/>
        </a:xfrm>
      </p:grpSpPr>
      <p:sp>
        <p:nvSpPr>
          <p:cNvPr id="131" name="Google Shape;131;g3a1e6fce2a3_0_497"/>
          <p:cNvSpPr/>
          <p:nvPr/>
        </p:nvSpPr>
        <p:spPr>
          <a:xfrm>
            <a:off x="0" y="0"/>
            <a:ext cx="9144000" cy="5143500"/>
          </a:xfrm>
          <a:prstGeom prst="rect">
            <a:avLst/>
          </a:prstGeom>
          <a:solidFill>
            <a:srgbClr val="ECECF3"/>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2" name="Google Shape;132;g3a1e6fce2a3_0_497"/>
          <p:cNvSpPr/>
          <p:nvPr/>
        </p:nvSpPr>
        <p:spPr>
          <a:xfrm>
            <a:off x="0" y="0"/>
            <a:ext cx="9144000" cy="5143500"/>
          </a:xfrm>
          <a:prstGeom prst="rect">
            <a:avLst/>
          </a:prstGeom>
          <a:solidFill>
            <a:srgbClr val="FFFFFF">
              <a:alpha val="94509"/>
            </a:srgbClr>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133" name="Shape 133"/>
        <p:cNvGrpSpPr/>
        <p:nvPr/>
      </p:nvGrpSpPr>
      <p:grpSpPr>
        <a:xfrm>
          <a:off x="0" y="0"/>
          <a:ext cx="0" cy="0"/>
          <a:chOff x="0" y="0"/>
          <a:chExt cx="0" cy="0"/>
        </a:xfrm>
      </p:grpSpPr>
      <p:sp>
        <p:nvSpPr>
          <p:cNvPr id="134" name="Google Shape;134;g3a1e6fce2a3_0_500"/>
          <p:cNvSpPr/>
          <p:nvPr/>
        </p:nvSpPr>
        <p:spPr>
          <a:xfrm>
            <a:off x="0" y="0"/>
            <a:ext cx="9144000" cy="5143500"/>
          </a:xfrm>
          <a:prstGeom prst="rect">
            <a:avLst/>
          </a:prstGeom>
          <a:solidFill>
            <a:srgbClr val="ECECF3"/>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5" name="Google Shape;135;g3a1e6fce2a3_0_500"/>
          <p:cNvSpPr/>
          <p:nvPr/>
        </p:nvSpPr>
        <p:spPr>
          <a:xfrm>
            <a:off x="0" y="0"/>
            <a:ext cx="9144000" cy="5143500"/>
          </a:xfrm>
          <a:prstGeom prst="rect">
            <a:avLst/>
          </a:prstGeom>
          <a:solidFill>
            <a:srgbClr val="FFFFFF">
              <a:alpha val="94509"/>
            </a:srgbClr>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136" name="Shape 136"/>
        <p:cNvGrpSpPr/>
        <p:nvPr/>
      </p:nvGrpSpPr>
      <p:grpSpPr>
        <a:xfrm>
          <a:off x="0" y="0"/>
          <a:ext cx="0" cy="0"/>
          <a:chOff x="0" y="0"/>
          <a:chExt cx="0" cy="0"/>
        </a:xfrm>
      </p:grpSpPr>
      <p:sp>
        <p:nvSpPr>
          <p:cNvPr id="137" name="Google Shape;137;g3a1e6fce2a3_0_503"/>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3a1e6fce2a3_0_503"/>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139" name="Shape 139"/>
        <p:cNvGrpSpPr/>
        <p:nvPr/>
      </p:nvGrpSpPr>
      <p:grpSpPr>
        <a:xfrm>
          <a:off x="0" y="0"/>
          <a:ext cx="0" cy="0"/>
          <a:chOff x="0" y="0"/>
          <a:chExt cx="0" cy="0"/>
        </a:xfrm>
      </p:grpSpPr>
      <p:sp>
        <p:nvSpPr>
          <p:cNvPr id="140" name="Google Shape;140;g3a1e6fce2a3_0_506"/>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3a1e6fce2a3_0_506"/>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142" name="Shape 142"/>
        <p:cNvGrpSpPr/>
        <p:nvPr/>
      </p:nvGrpSpPr>
      <p:grpSpPr>
        <a:xfrm>
          <a:off x="0" y="0"/>
          <a:ext cx="0" cy="0"/>
          <a:chOff x="0" y="0"/>
          <a:chExt cx="0" cy="0"/>
        </a:xfrm>
      </p:grpSpPr>
      <p:sp>
        <p:nvSpPr>
          <p:cNvPr id="143" name="Google Shape;143;g3a1e6fce2a3_0_509"/>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3a1e6fce2a3_0_509"/>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145" name="Shape 145"/>
        <p:cNvGrpSpPr/>
        <p:nvPr/>
      </p:nvGrpSpPr>
      <p:grpSpPr>
        <a:xfrm>
          <a:off x="0" y="0"/>
          <a:ext cx="0" cy="0"/>
          <a:chOff x="0" y="0"/>
          <a:chExt cx="0" cy="0"/>
        </a:xfrm>
      </p:grpSpPr>
      <p:sp>
        <p:nvSpPr>
          <p:cNvPr id="146" name="Google Shape;146;g3a1e6fce2a3_0_515"/>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3a1e6fce2a3_0_515"/>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bg>
      <p:bgPr>
        <a:solidFill>
          <a:srgbClr val="000000"/>
        </a:solidFill>
      </p:bgPr>
    </p:bg>
    <p:spTree>
      <p:nvGrpSpPr>
        <p:cNvPr id="148" name="Shape 148"/>
        <p:cNvGrpSpPr/>
        <p:nvPr/>
      </p:nvGrpSpPr>
      <p:grpSpPr>
        <a:xfrm>
          <a:off x="0" y="0"/>
          <a:ext cx="0" cy="0"/>
          <a:chOff x="0" y="0"/>
          <a:chExt cx="0" cy="0"/>
        </a:xfrm>
      </p:grpSpPr>
      <p:sp>
        <p:nvSpPr>
          <p:cNvPr id="149" name="Google Shape;149;g3a1e6fce2a3_0_518"/>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a1e6fce2a3_0_518"/>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151" name="Shape 151"/>
        <p:cNvGrpSpPr/>
        <p:nvPr/>
      </p:nvGrpSpPr>
      <p:grpSpPr>
        <a:xfrm>
          <a:off x="0" y="0"/>
          <a:ext cx="0" cy="0"/>
          <a:chOff x="0" y="0"/>
          <a:chExt cx="0" cy="0"/>
        </a:xfrm>
      </p:grpSpPr>
      <p:sp>
        <p:nvSpPr>
          <p:cNvPr id="152" name="Google Shape;152;g3a1e6fce2a3_0_521"/>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a1e6fce2a3_0_521"/>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154" name="Shape 154"/>
        <p:cNvGrpSpPr/>
        <p:nvPr/>
      </p:nvGrpSpPr>
      <p:grpSpPr>
        <a:xfrm>
          <a:off x="0" y="0"/>
          <a:ext cx="0" cy="0"/>
          <a:chOff x="0" y="0"/>
          <a:chExt cx="0" cy="0"/>
        </a:xfrm>
      </p:grpSpPr>
      <p:sp>
        <p:nvSpPr>
          <p:cNvPr id="155" name="Google Shape;155;g3a1e6fce2a3_0_524"/>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3a1e6fce2a3_0_524"/>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bg>
      <p:bgPr>
        <a:solidFill>
          <a:srgbClr val="000000"/>
        </a:solidFill>
      </p:bgPr>
    </p:bg>
    <p:spTree>
      <p:nvGrpSpPr>
        <p:cNvPr id="157" name="Shape 157"/>
        <p:cNvGrpSpPr/>
        <p:nvPr/>
      </p:nvGrpSpPr>
      <p:grpSpPr>
        <a:xfrm>
          <a:off x="0" y="0"/>
          <a:ext cx="0" cy="0"/>
          <a:chOff x="0" y="0"/>
          <a:chExt cx="0" cy="0"/>
        </a:xfrm>
      </p:grpSpPr>
      <p:sp>
        <p:nvSpPr>
          <p:cNvPr id="158" name="Google Shape;158;g3a1e6fce2a3_0_527"/>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3a1e6fce2a3_0_527"/>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bg>
      <p:bgPr>
        <a:solidFill>
          <a:srgbClr val="000000"/>
        </a:solidFill>
      </p:bgPr>
    </p:bg>
    <p:spTree>
      <p:nvGrpSpPr>
        <p:cNvPr id="160" name="Shape 160"/>
        <p:cNvGrpSpPr/>
        <p:nvPr/>
      </p:nvGrpSpPr>
      <p:grpSpPr>
        <a:xfrm>
          <a:off x="0" y="0"/>
          <a:ext cx="0" cy="0"/>
          <a:chOff x="0" y="0"/>
          <a:chExt cx="0" cy="0"/>
        </a:xfrm>
      </p:grpSpPr>
      <p:sp>
        <p:nvSpPr>
          <p:cNvPr id="161" name="Google Shape;161;g3a1e6fce2a3_0_530"/>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a1e6fce2a3_0_530"/>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bg>
      <p:bgPr>
        <a:solidFill>
          <a:srgbClr val="000000"/>
        </a:solidFill>
      </p:bgPr>
    </p:bg>
    <p:spTree>
      <p:nvGrpSpPr>
        <p:cNvPr id="163" name="Shape 163"/>
        <p:cNvGrpSpPr/>
        <p:nvPr/>
      </p:nvGrpSpPr>
      <p:grpSpPr>
        <a:xfrm>
          <a:off x="0" y="0"/>
          <a:ext cx="0" cy="0"/>
          <a:chOff x="0" y="0"/>
          <a:chExt cx="0" cy="0"/>
        </a:xfrm>
      </p:grpSpPr>
      <p:sp>
        <p:nvSpPr>
          <p:cNvPr id="164" name="Google Shape;164;g3a1e6fce2a3_0_533"/>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a1e6fce2a3_0_533"/>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master">
  <p:cSld name="Slide 14 master">
    <p:bg>
      <p:bgPr>
        <a:solidFill>
          <a:srgbClr val="000000"/>
        </a:solidFill>
      </p:bgPr>
    </p:bg>
    <p:spTree>
      <p:nvGrpSpPr>
        <p:cNvPr id="166" name="Shape 166"/>
        <p:cNvGrpSpPr/>
        <p:nvPr/>
      </p:nvGrpSpPr>
      <p:grpSpPr>
        <a:xfrm>
          <a:off x="0" y="0"/>
          <a:ext cx="0" cy="0"/>
          <a:chOff x="0" y="0"/>
          <a:chExt cx="0" cy="0"/>
        </a:xfrm>
      </p:grpSpPr>
      <p:sp>
        <p:nvSpPr>
          <p:cNvPr id="167" name="Google Shape;167;g3a1e6fce2a3_0_536"/>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3a1e6fce2a3_0_536"/>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master">
  <p:cSld name="Slide 15 master">
    <p:bg>
      <p:bgPr>
        <a:solidFill>
          <a:srgbClr val="000000"/>
        </a:solidFill>
      </p:bgPr>
    </p:bg>
    <p:spTree>
      <p:nvGrpSpPr>
        <p:cNvPr id="169" name="Shape 169"/>
        <p:cNvGrpSpPr/>
        <p:nvPr/>
      </p:nvGrpSpPr>
      <p:grpSpPr>
        <a:xfrm>
          <a:off x="0" y="0"/>
          <a:ext cx="0" cy="0"/>
          <a:chOff x="0" y="0"/>
          <a:chExt cx="0" cy="0"/>
        </a:xfrm>
      </p:grpSpPr>
      <p:sp>
        <p:nvSpPr>
          <p:cNvPr id="170" name="Google Shape;170;g3a1e6fce2a3_0_539"/>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3a1e6fce2a3_0_539"/>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master">
  <p:cSld name="Slide 16 master">
    <p:bg>
      <p:bgPr>
        <a:solidFill>
          <a:srgbClr val="000000"/>
        </a:solidFill>
      </p:bgPr>
    </p:bg>
    <p:spTree>
      <p:nvGrpSpPr>
        <p:cNvPr id="172" name="Shape 172"/>
        <p:cNvGrpSpPr/>
        <p:nvPr/>
      </p:nvGrpSpPr>
      <p:grpSpPr>
        <a:xfrm>
          <a:off x="0" y="0"/>
          <a:ext cx="0" cy="0"/>
          <a:chOff x="0" y="0"/>
          <a:chExt cx="0" cy="0"/>
        </a:xfrm>
      </p:grpSpPr>
      <p:sp>
        <p:nvSpPr>
          <p:cNvPr id="173" name="Google Shape;173;g3a1e6fce2a3_0_542"/>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3a1e6fce2a3_0_542"/>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master">
  <p:cSld name="Slide 17 master">
    <p:bg>
      <p:bgPr>
        <a:solidFill>
          <a:srgbClr val="000000"/>
        </a:solidFill>
      </p:bgPr>
    </p:bg>
    <p:spTree>
      <p:nvGrpSpPr>
        <p:cNvPr id="175" name="Shape 175"/>
        <p:cNvGrpSpPr/>
        <p:nvPr/>
      </p:nvGrpSpPr>
      <p:grpSpPr>
        <a:xfrm>
          <a:off x="0" y="0"/>
          <a:ext cx="0" cy="0"/>
          <a:chOff x="0" y="0"/>
          <a:chExt cx="0" cy="0"/>
        </a:xfrm>
      </p:grpSpPr>
      <p:sp>
        <p:nvSpPr>
          <p:cNvPr id="176" name="Google Shape;176;g3a1e6fce2a3_0_545"/>
          <p:cNvSpPr/>
          <p:nvPr/>
        </p:nvSpPr>
        <p:spPr>
          <a:xfrm>
            <a:off x="0" y="0"/>
            <a:ext cx="9144000" cy="5143500"/>
          </a:xfrm>
          <a:prstGeom prst="rect">
            <a:avLst/>
          </a:prstGeom>
          <a:solidFill>
            <a:srgbClr val="ECECF3"/>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3a1e6fce2a3_0_545"/>
          <p:cNvSpPr/>
          <p:nvPr/>
        </p:nvSpPr>
        <p:spPr>
          <a:xfrm>
            <a:off x="0" y="0"/>
            <a:ext cx="9144000" cy="5143500"/>
          </a:xfrm>
          <a:prstGeom prst="rect">
            <a:avLst/>
          </a:prstGeom>
          <a:solidFill>
            <a:srgbClr val="FFFFFF">
              <a:alpha val="94509"/>
            </a:srgbClr>
          </a:solidFill>
          <a:ln>
            <a:noFill/>
          </a:ln>
        </p:spPr>
        <p:txBody>
          <a:bodyPr anchorCtr="0" anchor="ctr" bIns="57150" lIns="57150" spcFirstLastPara="1" rIns="57150" wrap="square" tIns="57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4" name="Google Shape;4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theme" Target="../theme/theme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1" name="Shape 51"/>
        <p:cNvGrpSpPr/>
        <p:nvPr/>
      </p:nvGrpSpPr>
      <p:grpSpPr>
        <a:xfrm>
          <a:off x="0" y="0"/>
          <a:ext cx="0" cy="0"/>
          <a:chOff x="0" y="0"/>
          <a:chExt cx="0" cy="0"/>
        </a:xfrm>
      </p:grpSpPr>
      <p:sp>
        <p:nvSpPr>
          <p:cNvPr id="52" name="Google Shape;52;g3a1e6fce2a3_0_42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53" name="Google Shape;53;g3a1e6fce2a3_0_42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54" name="Google Shape;54;g3a1e6fce2a3_0_42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
          <p:cNvSpPr/>
          <p:nvPr/>
        </p:nvSpPr>
        <p:spPr>
          <a:xfrm>
            <a:off x="0" y="-25"/>
            <a:ext cx="4680000" cy="5143500"/>
          </a:xfrm>
          <a:prstGeom prst="rect">
            <a:avLst/>
          </a:prstGeom>
          <a:solidFill>
            <a:srgbClr val="07824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p1"/>
          <p:cNvPicPr preferRelativeResize="0"/>
          <p:nvPr/>
        </p:nvPicPr>
        <p:blipFill rotWithShape="1">
          <a:blip r:embed="rId3">
            <a:alphaModFix/>
          </a:blip>
          <a:srcRect b="28514" l="0" r="0" t="26720"/>
          <a:stretch/>
        </p:blipFill>
        <p:spPr>
          <a:xfrm>
            <a:off x="245550" y="313025"/>
            <a:ext cx="1659451" cy="417825"/>
          </a:xfrm>
          <a:prstGeom prst="rect">
            <a:avLst/>
          </a:prstGeom>
          <a:noFill/>
          <a:ln>
            <a:noFill/>
          </a:ln>
        </p:spPr>
      </p:pic>
      <p:sp>
        <p:nvSpPr>
          <p:cNvPr id="184" name="Google Shape;184;p1"/>
          <p:cNvSpPr txBox="1"/>
          <p:nvPr/>
        </p:nvSpPr>
        <p:spPr>
          <a:xfrm>
            <a:off x="174300" y="1134525"/>
            <a:ext cx="3882900" cy="15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lt1"/>
                </a:solidFill>
                <a:latin typeface="Montserrat Medium"/>
                <a:ea typeface="Montserrat Medium"/>
                <a:cs typeface="Montserrat Medium"/>
                <a:sym typeface="Montserrat Medium"/>
              </a:rPr>
              <a:t>FQ</a:t>
            </a:r>
            <a:r>
              <a:rPr lang="en" sz="2800">
                <a:solidFill>
                  <a:schemeClr val="lt1"/>
                </a:solidFill>
                <a:latin typeface="Montserrat Medium"/>
                <a:ea typeface="Montserrat Medium"/>
                <a:cs typeface="Montserrat Medium"/>
                <a:sym typeface="Montserrat Medium"/>
              </a:rPr>
              <a:t>3</a:t>
            </a:r>
            <a:r>
              <a:rPr b="0" i="0" lang="en" sz="2800" u="none" cap="none" strike="noStrike">
                <a:solidFill>
                  <a:schemeClr val="lt1"/>
                </a:solidFill>
                <a:latin typeface="Montserrat Medium"/>
                <a:ea typeface="Montserrat Medium"/>
                <a:cs typeface="Montserrat Medium"/>
                <a:sym typeface="Montserrat Medium"/>
              </a:rPr>
              <a:t>  2025-2026</a:t>
            </a:r>
            <a:endParaRPr b="0" i="0" sz="2800" u="none" cap="none" strike="noStrike">
              <a:solidFill>
                <a:schemeClr val="lt1"/>
              </a:solidFill>
              <a:latin typeface="Montserrat Medium"/>
              <a:ea typeface="Montserrat Medium"/>
              <a:cs typeface="Montserrat Medium"/>
              <a:sym typeface="Montserrat Medium"/>
            </a:endParaRPr>
          </a:p>
        </p:txBody>
      </p:sp>
      <p:sp>
        <p:nvSpPr>
          <p:cNvPr id="185" name="Google Shape;185;p1"/>
          <p:cNvSpPr txBox="1"/>
          <p:nvPr/>
        </p:nvSpPr>
        <p:spPr>
          <a:xfrm>
            <a:off x="174300" y="1806141"/>
            <a:ext cx="3758400" cy="179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Montserrat Black"/>
                <a:ea typeface="Montserrat Black"/>
                <a:cs typeface="Montserrat Black"/>
                <a:sym typeface="Montserrat Black"/>
              </a:rPr>
              <a:t>Earnings</a:t>
            </a:r>
            <a:endParaRPr b="0" i="0" sz="4800" u="none" cap="none" strike="noStrike">
              <a:solidFill>
                <a:schemeClr val="lt1"/>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Montserrat Black"/>
                <a:ea typeface="Montserrat Black"/>
                <a:cs typeface="Montserrat Black"/>
                <a:sym typeface="Montserrat Black"/>
              </a:rPr>
              <a:t>Call</a:t>
            </a:r>
            <a:endParaRPr b="0" i="0" sz="4800" u="none" cap="none" strike="noStrike">
              <a:solidFill>
                <a:schemeClr val="lt1"/>
              </a:solidFill>
              <a:latin typeface="Montserrat Black"/>
              <a:ea typeface="Montserrat Black"/>
              <a:cs typeface="Montserrat Black"/>
              <a:sym typeface="Montserrat Black"/>
            </a:endParaRPr>
          </a:p>
        </p:txBody>
      </p:sp>
      <p:sp>
        <p:nvSpPr>
          <p:cNvPr id="186" name="Google Shape;186;p1"/>
          <p:cNvSpPr txBox="1"/>
          <p:nvPr/>
        </p:nvSpPr>
        <p:spPr>
          <a:xfrm>
            <a:off x="174300" y="3529875"/>
            <a:ext cx="3435600" cy="62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Montserrat Medium"/>
                <a:ea typeface="Montserrat Medium"/>
                <a:cs typeface="Montserrat Medium"/>
                <a:sym typeface="Montserrat Medium"/>
              </a:rPr>
              <a:t>February</a:t>
            </a:r>
            <a:r>
              <a:rPr b="0" i="0" lang="en" sz="1800" u="none" cap="none" strike="noStrike">
                <a:solidFill>
                  <a:schemeClr val="lt1"/>
                </a:solidFill>
                <a:latin typeface="Montserrat Medium"/>
                <a:ea typeface="Montserrat Medium"/>
                <a:cs typeface="Montserrat Medium"/>
                <a:sym typeface="Montserrat Medium"/>
              </a:rPr>
              <a:t> 1</a:t>
            </a:r>
            <a:r>
              <a:rPr lang="en" sz="1800">
                <a:solidFill>
                  <a:schemeClr val="lt1"/>
                </a:solidFill>
                <a:latin typeface="Montserrat Medium"/>
                <a:ea typeface="Montserrat Medium"/>
                <a:cs typeface="Montserrat Medium"/>
                <a:sym typeface="Montserrat Medium"/>
              </a:rPr>
              <a:t>7</a:t>
            </a:r>
            <a:r>
              <a:rPr b="0" i="0" lang="en" sz="1800" u="none" cap="none" strike="noStrike">
                <a:solidFill>
                  <a:schemeClr val="lt1"/>
                </a:solidFill>
                <a:latin typeface="Montserrat Medium"/>
                <a:ea typeface="Montserrat Medium"/>
                <a:cs typeface="Montserrat Medium"/>
                <a:sym typeface="Montserrat Medium"/>
              </a:rPr>
              <a:t>,  </a:t>
            </a:r>
            <a:r>
              <a:rPr b="0" i="0" lang="en" sz="1800" u="none" cap="none" strike="noStrike">
                <a:solidFill>
                  <a:schemeClr val="lt1"/>
                </a:solidFill>
                <a:latin typeface="Montserrat Medium"/>
                <a:ea typeface="Montserrat Medium"/>
                <a:cs typeface="Montserrat Medium"/>
                <a:sym typeface="Montserrat Medium"/>
                <a:extLst>
                  <a:ext uri="http://customooxmlschemas.google.com/">
                    <go:slidesCustomData xmlns:go="http://customooxmlschemas.google.com/" textRoundtripDataId="0"/>
                  </a:ext>
                </a:extLst>
              </a:rPr>
              <a:t>202</a:t>
            </a:r>
            <a:r>
              <a:rPr lang="en" sz="1800">
                <a:solidFill>
                  <a:schemeClr val="lt1"/>
                </a:solidFill>
                <a:latin typeface="Montserrat Medium"/>
                <a:ea typeface="Montserrat Medium"/>
                <a:cs typeface="Montserrat Medium"/>
                <a:sym typeface="Montserrat Medium"/>
                <a:extLst>
                  <a:ext uri="http://customooxmlschemas.google.com/">
                    <go:slidesCustomData xmlns:go="http://customooxmlschemas.google.com/" textRoundtripDataId="1"/>
                  </a:ext>
                </a:extLst>
              </a:rPr>
              <a:t>6</a:t>
            </a:r>
            <a:endParaRPr b="0" i="0" sz="18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Medium"/>
              <a:ea typeface="Montserrat Medium"/>
              <a:cs typeface="Montserrat Medium"/>
              <a:sym typeface="Montserrat Medium"/>
            </a:endParaRPr>
          </a:p>
        </p:txBody>
      </p:sp>
      <p:pic>
        <p:nvPicPr>
          <p:cNvPr id="187" name="Google Shape;187;p1"/>
          <p:cNvPicPr preferRelativeResize="0"/>
          <p:nvPr/>
        </p:nvPicPr>
        <p:blipFill rotWithShape="1">
          <a:blip r:embed="rId4">
            <a:alphaModFix/>
          </a:blip>
          <a:srcRect b="0" l="0" r="0" t="0"/>
          <a:stretch/>
        </p:blipFill>
        <p:spPr>
          <a:xfrm>
            <a:off x="4680000" y="-404275"/>
            <a:ext cx="4464000" cy="595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1" name="Shape 341"/>
        <p:cNvGrpSpPr/>
        <p:nvPr/>
      </p:nvGrpSpPr>
      <p:grpSpPr>
        <a:xfrm>
          <a:off x="0" y="0"/>
          <a:ext cx="0" cy="0"/>
          <a:chOff x="0" y="0"/>
          <a:chExt cx="0" cy="0"/>
        </a:xfrm>
      </p:grpSpPr>
      <p:cxnSp>
        <p:nvCxnSpPr>
          <p:cNvPr id="342" name="Google Shape;342;g3c83d345877_1_37"/>
          <p:cNvCxnSpPr/>
          <p:nvPr/>
        </p:nvCxnSpPr>
        <p:spPr>
          <a:xfrm>
            <a:off x="445770" y="699516"/>
            <a:ext cx="8263800" cy="0"/>
          </a:xfrm>
          <a:prstGeom prst="straightConnector1">
            <a:avLst/>
          </a:prstGeom>
          <a:noFill/>
          <a:ln cap="flat" cmpd="sng" w="12700">
            <a:solidFill>
              <a:srgbClr val="C9D8DE"/>
            </a:solidFill>
            <a:prstDash val="solid"/>
            <a:round/>
            <a:headEnd len="sm" w="sm" type="none"/>
            <a:tailEnd len="sm" w="sm" type="none"/>
          </a:ln>
        </p:spPr>
      </p:cxnSp>
      <p:pic>
        <p:nvPicPr>
          <p:cNvPr descr="/mnt/data/icon_rocket_t.png" id="343" name="Google Shape;343;g3c83d345877_1_37"/>
          <p:cNvPicPr preferRelativeResize="0"/>
          <p:nvPr/>
        </p:nvPicPr>
        <p:blipFill rotWithShape="1">
          <a:blip r:embed="rId3">
            <a:alphaModFix/>
          </a:blip>
          <a:srcRect b="0" l="0" r="0" t="0"/>
          <a:stretch/>
        </p:blipFill>
        <p:spPr>
          <a:xfrm>
            <a:off x="1399775" y="857250"/>
            <a:ext cx="682028" cy="582930"/>
          </a:xfrm>
          <a:prstGeom prst="rect">
            <a:avLst/>
          </a:prstGeom>
          <a:noFill/>
          <a:ln>
            <a:noFill/>
          </a:ln>
        </p:spPr>
      </p:pic>
      <p:sp>
        <p:nvSpPr>
          <p:cNvPr id="344" name="Google Shape;344;g3c83d345877_1_37"/>
          <p:cNvSpPr/>
          <p:nvPr/>
        </p:nvSpPr>
        <p:spPr>
          <a:xfrm>
            <a:off x="445770" y="1495044"/>
            <a:ext cx="2589900" cy="26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0E253F"/>
              </a:buClr>
              <a:buSzPts val="900"/>
              <a:buFont typeface="Calibri"/>
              <a:buNone/>
            </a:pPr>
            <a:r>
              <a:rPr b="1" i="0" lang="en" sz="1300" u="none" cap="none" strike="noStrike">
                <a:solidFill>
                  <a:srgbClr val="0E253F"/>
                </a:solidFill>
                <a:latin typeface="Calibri"/>
                <a:ea typeface="Calibri"/>
                <a:cs typeface="Calibri"/>
                <a:sym typeface="Calibri"/>
              </a:rPr>
              <a:t>GROWTH CAPITAL</a:t>
            </a:r>
            <a:endParaRPr b="0" i="0" sz="13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253F"/>
              </a:buClr>
              <a:buSzPts val="900"/>
              <a:buFont typeface="Calibri"/>
              <a:buNone/>
            </a:pPr>
            <a:r>
              <a:rPr b="1" i="0" lang="en" sz="1300" u="none" cap="none" strike="noStrike">
                <a:solidFill>
                  <a:srgbClr val="0E253F"/>
                </a:solidFill>
                <a:latin typeface="Calibri"/>
                <a:ea typeface="Calibri"/>
                <a:cs typeface="Calibri"/>
                <a:sym typeface="Calibri"/>
              </a:rPr>
              <a:t>&amp; EXPANSION</a:t>
            </a:r>
            <a:endParaRPr b="0" i="0" sz="1300" u="none" cap="none" strike="noStrike">
              <a:solidFill>
                <a:schemeClr val="dk1"/>
              </a:solidFill>
              <a:latin typeface="Calibri"/>
              <a:ea typeface="Calibri"/>
              <a:cs typeface="Calibri"/>
              <a:sym typeface="Calibri"/>
            </a:endParaRPr>
          </a:p>
        </p:txBody>
      </p:sp>
      <p:sp>
        <p:nvSpPr>
          <p:cNvPr id="345" name="Google Shape;345;g3c83d345877_1_37"/>
          <p:cNvSpPr/>
          <p:nvPr/>
        </p:nvSpPr>
        <p:spPr>
          <a:xfrm>
            <a:off x="500634" y="1968963"/>
            <a:ext cx="2480400" cy="685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3C3C3C"/>
              </a:buClr>
              <a:buSzPts val="700"/>
              <a:buFont typeface="Calibri"/>
              <a:buNone/>
            </a:pPr>
            <a:r>
              <a:rPr b="0" i="0" lang="en" sz="1200" u="none" cap="none" strike="noStrike">
                <a:solidFill>
                  <a:srgbClr val="3C3C3C"/>
                </a:solidFill>
                <a:latin typeface="Calibri"/>
                <a:ea typeface="Calibri"/>
                <a:cs typeface="Calibri"/>
                <a:sym typeface="Calibri"/>
              </a:rPr>
              <a:t>Actively raising growth capital</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700"/>
              <a:buFont typeface="Calibri"/>
              <a:buNone/>
            </a:pPr>
            <a:r>
              <a:rPr b="0" i="0" lang="en" sz="1200" u="none" cap="none" strike="noStrike">
                <a:solidFill>
                  <a:srgbClr val="3C3C3C"/>
                </a:solidFill>
                <a:latin typeface="Calibri"/>
                <a:ea typeface="Calibri"/>
                <a:cs typeface="Calibri"/>
                <a:sym typeface="Calibri"/>
              </a:rPr>
              <a:t>to fund the next phase of expansion.</a:t>
            </a:r>
            <a:endParaRPr b="0" i="0" sz="1200" u="none" cap="none" strike="noStrike">
              <a:solidFill>
                <a:schemeClr val="dk1"/>
              </a:solidFill>
              <a:latin typeface="Calibri"/>
              <a:ea typeface="Calibri"/>
              <a:cs typeface="Calibri"/>
              <a:sym typeface="Calibri"/>
            </a:endParaRPr>
          </a:p>
        </p:txBody>
      </p:sp>
      <p:pic>
        <p:nvPicPr>
          <p:cNvPr descr="/mnt/data/icon_bridge_t.png" id="346" name="Google Shape;346;g3c83d345877_1_37"/>
          <p:cNvPicPr preferRelativeResize="0"/>
          <p:nvPr/>
        </p:nvPicPr>
        <p:blipFill rotWithShape="1">
          <a:blip r:embed="rId4">
            <a:alphaModFix/>
          </a:blip>
          <a:srcRect b="0" l="0" r="0" t="0"/>
          <a:stretch/>
        </p:blipFill>
        <p:spPr>
          <a:xfrm>
            <a:off x="4075367" y="857250"/>
            <a:ext cx="990981" cy="582930"/>
          </a:xfrm>
          <a:prstGeom prst="rect">
            <a:avLst/>
          </a:prstGeom>
          <a:noFill/>
          <a:ln>
            <a:noFill/>
          </a:ln>
        </p:spPr>
      </p:pic>
      <p:sp>
        <p:nvSpPr>
          <p:cNvPr id="347" name="Google Shape;347;g3c83d345877_1_37"/>
          <p:cNvSpPr/>
          <p:nvPr/>
        </p:nvSpPr>
        <p:spPr>
          <a:xfrm>
            <a:off x="3275838" y="1495044"/>
            <a:ext cx="2589900" cy="26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0E253F"/>
              </a:buClr>
              <a:buSzPts val="900"/>
              <a:buFont typeface="Calibri"/>
              <a:buNone/>
            </a:pPr>
            <a:r>
              <a:rPr b="1" i="0" lang="en" sz="1300" u="none" cap="none" strike="noStrike">
                <a:solidFill>
                  <a:srgbClr val="0E253F"/>
                </a:solidFill>
                <a:latin typeface="Calibri"/>
                <a:ea typeface="Calibri"/>
                <a:cs typeface="Calibri"/>
                <a:sym typeface="Calibri"/>
              </a:rPr>
              <a:t>BRIDGE ROUND</a:t>
            </a:r>
            <a:endParaRPr b="0" i="0" sz="1300" u="none" cap="none" strike="noStrike">
              <a:solidFill>
                <a:schemeClr val="dk1"/>
              </a:solidFill>
              <a:latin typeface="Calibri"/>
              <a:ea typeface="Calibri"/>
              <a:cs typeface="Calibri"/>
              <a:sym typeface="Calibri"/>
            </a:endParaRPr>
          </a:p>
        </p:txBody>
      </p:sp>
      <p:sp>
        <p:nvSpPr>
          <p:cNvPr id="348" name="Google Shape;348;g3c83d345877_1_37"/>
          <p:cNvSpPr/>
          <p:nvPr/>
        </p:nvSpPr>
        <p:spPr>
          <a:xfrm>
            <a:off x="3330702" y="1968963"/>
            <a:ext cx="2480400" cy="685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3C3C3C"/>
              </a:buClr>
              <a:buSzPts val="700"/>
              <a:buFont typeface="Calibri"/>
              <a:buNone/>
            </a:pPr>
            <a:r>
              <a:rPr b="0" i="0" lang="en" sz="1200" u="none" cap="none" strike="noStrike">
                <a:solidFill>
                  <a:srgbClr val="3C3C3C"/>
                </a:solidFill>
                <a:latin typeface="Calibri"/>
                <a:ea typeface="Calibri"/>
                <a:cs typeface="Calibri"/>
                <a:sym typeface="Calibri"/>
              </a:rPr>
              <a:t>Launched a private placement bridge</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700"/>
              <a:buFont typeface="Calibri"/>
              <a:buNone/>
            </a:pPr>
            <a:r>
              <a:rPr b="0" i="0" lang="en" sz="1200" u="none" cap="none" strike="noStrike">
                <a:solidFill>
                  <a:srgbClr val="3C3C3C"/>
                </a:solidFill>
                <a:latin typeface="Calibri"/>
                <a:ea typeface="Calibri"/>
                <a:cs typeface="Calibri"/>
                <a:sym typeface="Calibri"/>
              </a:rPr>
              <a:t>round with a $2M minimum and up</a:t>
            </a:r>
            <a:r>
              <a:rPr lang="en" sz="1200">
                <a:solidFill>
                  <a:srgbClr val="3C3C3C"/>
                </a:solidFill>
                <a:latin typeface="Calibri"/>
                <a:ea typeface="Calibri"/>
                <a:cs typeface="Calibri"/>
                <a:sym typeface="Calibri"/>
              </a:rPr>
              <a:t> </a:t>
            </a:r>
            <a:r>
              <a:rPr b="0" i="0" lang="en" sz="1200" u="none" cap="none" strike="noStrike">
                <a:solidFill>
                  <a:srgbClr val="3C3C3C"/>
                </a:solidFill>
                <a:latin typeface="Calibri"/>
                <a:ea typeface="Calibri"/>
                <a:cs typeface="Calibri"/>
                <a:sym typeface="Calibri"/>
              </a:rPr>
              <a:t>to</a:t>
            </a:r>
            <a:r>
              <a:rPr lang="en" sz="1200">
                <a:solidFill>
                  <a:schemeClr val="dk1"/>
                </a:solidFill>
                <a:latin typeface="Calibri"/>
                <a:ea typeface="Calibri"/>
                <a:cs typeface="Calibri"/>
                <a:sym typeface="Calibri"/>
              </a:rPr>
              <a:t> </a:t>
            </a:r>
            <a:r>
              <a:rPr b="0" i="0" lang="en" sz="1200" u="none" cap="none" strike="noStrike">
                <a:solidFill>
                  <a:srgbClr val="3C3C3C"/>
                </a:solidFill>
                <a:latin typeface="Calibri"/>
                <a:ea typeface="Calibri"/>
                <a:cs typeface="Calibri"/>
                <a:sym typeface="Calibri"/>
              </a:rPr>
              <a:t>$10M including overallotment.</a:t>
            </a:r>
            <a:endParaRPr b="0" i="0" sz="1200" u="none" cap="none" strike="noStrike">
              <a:solidFill>
                <a:schemeClr val="dk1"/>
              </a:solidFill>
              <a:latin typeface="Calibri"/>
              <a:ea typeface="Calibri"/>
              <a:cs typeface="Calibri"/>
              <a:sym typeface="Calibri"/>
            </a:endParaRPr>
          </a:p>
        </p:txBody>
      </p:sp>
      <p:pic>
        <p:nvPicPr>
          <p:cNvPr descr="/mnt/data/icon_warrant_t.png" id="349" name="Google Shape;349;g3c83d345877_1_37"/>
          <p:cNvPicPr preferRelativeResize="0"/>
          <p:nvPr/>
        </p:nvPicPr>
        <p:blipFill rotWithShape="1">
          <a:blip r:embed="rId5">
            <a:alphaModFix/>
          </a:blip>
          <a:srcRect b="0" l="0" r="0" t="0"/>
          <a:stretch/>
        </p:blipFill>
        <p:spPr>
          <a:xfrm>
            <a:off x="6876288" y="857250"/>
            <a:ext cx="1049274" cy="582930"/>
          </a:xfrm>
          <a:prstGeom prst="rect">
            <a:avLst/>
          </a:prstGeom>
          <a:noFill/>
          <a:ln>
            <a:noFill/>
          </a:ln>
        </p:spPr>
      </p:pic>
      <p:sp>
        <p:nvSpPr>
          <p:cNvPr id="350" name="Google Shape;350;g3c83d345877_1_37"/>
          <p:cNvSpPr/>
          <p:nvPr/>
        </p:nvSpPr>
        <p:spPr>
          <a:xfrm>
            <a:off x="6105906" y="1495044"/>
            <a:ext cx="2589900" cy="26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0E253F"/>
              </a:buClr>
              <a:buSzPts val="900"/>
              <a:buFont typeface="Calibri"/>
              <a:buNone/>
            </a:pPr>
            <a:r>
              <a:rPr b="1" i="0" lang="en" sz="1300" u="none" cap="none" strike="noStrike">
                <a:solidFill>
                  <a:srgbClr val="0E253F"/>
                </a:solidFill>
                <a:latin typeface="Calibri"/>
                <a:ea typeface="Calibri"/>
                <a:cs typeface="Calibri"/>
                <a:sym typeface="Calibri"/>
              </a:rPr>
              <a:t>WARRANT</a:t>
            </a:r>
            <a:endParaRPr b="0" i="0" sz="13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253F"/>
              </a:buClr>
              <a:buSzPts val="900"/>
              <a:buFont typeface="Calibri"/>
              <a:buNone/>
            </a:pPr>
            <a:r>
              <a:rPr b="1" i="0" lang="en" sz="1300" u="none" cap="none" strike="noStrike">
                <a:solidFill>
                  <a:srgbClr val="0E253F"/>
                </a:solidFill>
                <a:latin typeface="Calibri"/>
                <a:ea typeface="Calibri"/>
                <a:cs typeface="Calibri"/>
                <a:sym typeface="Calibri"/>
              </a:rPr>
              <a:t>EXCHANGE OFFER</a:t>
            </a:r>
            <a:endParaRPr b="0" i="0" sz="1300" u="none" cap="none" strike="noStrike">
              <a:solidFill>
                <a:schemeClr val="dk1"/>
              </a:solidFill>
              <a:latin typeface="Calibri"/>
              <a:ea typeface="Calibri"/>
              <a:cs typeface="Calibri"/>
              <a:sym typeface="Calibri"/>
            </a:endParaRPr>
          </a:p>
        </p:txBody>
      </p:sp>
      <p:sp>
        <p:nvSpPr>
          <p:cNvPr id="351" name="Google Shape;351;g3c83d345877_1_37"/>
          <p:cNvSpPr/>
          <p:nvPr/>
        </p:nvSpPr>
        <p:spPr>
          <a:xfrm>
            <a:off x="6160770" y="1968963"/>
            <a:ext cx="2480400" cy="685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3C3C3C"/>
              </a:buClr>
              <a:buSzPts val="700"/>
              <a:buFont typeface="Calibri"/>
              <a:buNone/>
            </a:pPr>
            <a:r>
              <a:rPr b="0" i="0" lang="en" sz="1200" u="none" cap="none" strike="noStrike">
                <a:solidFill>
                  <a:srgbClr val="3C3C3C"/>
                </a:solidFill>
                <a:latin typeface="Calibri"/>
                <a:ea typeface="Calibri"/>
                <a:cs typeface="Calibri"/>
                <a:sym typeface="Calibri"/>
              </a:rPr>
              <a:t>Launched a warrant exchange tender</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700"/>
              <a:buFont typeface="Calibri"/>
              <a:buNone/>
            </a:pPr>
            <a:r>
              <a:rPr b="0" i="0" lang="en" sz="1200" u="none" cap="none" strike="noStrike">
                <a:solidFill>
                  <a:srgbClr val="3C3C3C"/>
                </a:solidFill>
                <a:latin typeface="Calibri"/>
                <a:ea typeface="Calibri"/>
                <a:cs typeface="Calibri"/>
                <a:sym typeface="Calibri"/>
              </a:rPr>
              <a:t>offer to simplify capital structure.</a:t>
            </a:r>
            <a:endParaRPr b="0" i="0" sz="1200" u="none" cap="none" strike="noStrike">
              <a:solidFill>
                <a:schemeClr val="dk1"/>
              </a:solidFill>
              <a:latin typeface="Calibri"/>
              <a:ea typeface="Calibri"/>
              <a:cs typeface="Calibri"/>
              <a:sym typeface="Calibri"/>
            </a:endParaRPr>
          </a:p>
        </p:txBody>
      </p:sp>
      <p:pic>
        <p:nvPicPr>
          <p:cNvPr descr="/mnt/data/icon_building_t.png" id="352" name="Google Shape;352;g3c83d345877_1_37"/>
          <p:cNvPicPr preferRelativeResize="0"/>
          <p:nvPr/>
        </p:nvPicPr>
        <p:blipFill rotWithShape="1">
          <a:blip r:embed="rId6">
            <a:alphaModFix/>
          </a:blip>
          <a:srcRect b="0" l="0" r="0" t="0"/>
          <a:stretch/>
        </p:blipFill>
        <p:spPr>
          <a:xfrm>
            <a:off x="1969618" y="2846070"/>
            <a:ext cx="888797" cy="617220"/>
          </a:xfrm>
          <a:prstGeom prst="rect">
            <a:avLst/>
          </a:prstGeom>
          <a:noFill/>
          <a:ln>
            <a:noFill/>
          </a:ln>
        </p:spPr>
      </p:pic>
      <p:sp>
        <p:nvSpPr>
          <p:cNvPr id="353" name="Google Shape;353;g3c83d345877_1_37"/>
          <p:cNvSpPr/>
          <p:nvPr/>
        </p:nvSpPr>
        <p:spPr>
          <a:xfrm>
            <a:off x="445770" y="3518154"/>
            <a:ext cx="3936600" cy="26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0E253F"/>
              </a:buClr>
              <a:buSzPts val="1000"/>
              <a:buFont typeface="Calibri"/>
              <a:buNone/>
            </a:pPr>
            <a:r>
              <a:rPr b="1" i="0" lang="en" sz="1300" u="none" cap="none" strike="noStrike">
                <a:solidFill>
                  <a:srgbClr val="0E253F"/>
                </a:solidFill>
                <a:latin typeface="Calibri"/>
                <a:ea typeface="Calibri"/>
                <a:cs typeface="Calibri"/>
                <a:sym typeface="Calibri"/>
              </a:rPr>
              <a:t>UPLIST TARGET (IPO/FINANCING)</a:t>
            </a:r>
            <a:endParaRPr b="0" i="0" sz="1300" u="none" cap="none" strike="noStrike">
              <a:solidFill>
                <a:schemeClr val="dk1"/>
              </a:solidFill>
              <a:latin typeface="Calibri"/>
              <a:ea typeface="Calibri"/>
              <a:cs typeface="Calibri"/>
              <a:sym typeface="Calibri"/>
            </a:endParaRPr>
          </a:p>
        </p:txBody>
      </p:sp>
      <p:sp>
        <p:nvSpPr>
          <p:cNvPr id="354" name="Google Shape;354;g3c83d345877_1_37"/>
          <p:cNvSpPr/>
          <p:nvPr/>
        </p:nvSpPr>
        <p:spPr>
          <a:xfrm>
            <a:off x="500634" y="3884028"/>
            <a:ext cx="3826800" cy="822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3C3C3C"/>
              </a:buClr>
              <a:buSzPts val="800"/>
              <a:buFont typeface="Calibri"/>
              <a:buNone/>
            </a:pPr>
            <a:r>
              <a:rPr b="0" i="0" lang="en" sz="1200" u="none" cap="none" strike="noStrike">
                <a:solidFill>
                  <a:srgbClr val="3C3C3C"/>
                </a:solidFill>
                <a:latin typeface="Calibri"/>
                <a:ea typeface="Calibri"/>
                <a:cs typeface="Calibri"/>
                <a:sym typeface="Calibri"/>
              </a:rPr>
              <a:t>Engaged an investment bank to support evaluation</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800"/>
              <a:buFont typeface="Calibri"/>
              <a:buNone/>
            </a:pPr>
            <a:r>
              <a:rPr b="0" i="0" lang="en" sz="1200" u="none" cap="none" strike="noStrike">
                <a:solidFill>
                  <a:srgbClr val="3C3C3C"/>
                </a:solidFill>
                <a:latin typeface="Calibri"/>
                <a:ea typeface="Calibri"/>
                <a:cs typeface="Calibri"/>
                <a:sym typeface="Calibri"/>
              </a:rPr>
              <a:t>of a potential uplist on a premier U.S.</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800"/>
              <a:buFont typeface="Calibri"/>
              <a:buNone/>
            </a:pPr>
            <a:r>
              <a:rPr b="0" i="0" lang="en" sz="1200" u="none" cap="none" strike="noStrike">
                <a:solidFill>
                  <a:srgbClr val="3C3C3C"/>
                </a:solidFill>
                <a:latin typeface="Calibri"/>
                <a:ea typeface="Calibri"/>
                <a:cs typeface="Calibri"/>
                <a:sym typeface="Calibri"/>
              </a:rPr>
              <a:t>national securities exchange.</a:t>
            </a:r>
            <a:endParaRPr b="0" i="0" sz="1200" u="none" cap="none" strike="noStrike">
              <a:solidFill>
                <a:schemeClr val="dk1"/>
              </a:solidFill>
              <a:latin typeface="Calibri"/>
              <a:ea typeface="Calibri"/>
              <a:cs typeface="Calibri"/>
              <a:sym typeface="Calibri"/>
            </a:endParaRPr>
          </a:p>
        </p:txBody>
      </p:sp>
      <p:pic>
        <p:nvPicPr>
          <p:cNvPr descr="/mnt/data/icon_seesaw_t.png" id="355" name="Google Shape;355;g3c83d345877_1_37"/>
          <p:cNvPicPr preferRelativeResize="0"/>
          <p:nvPr/>
        </p:nvPicPr>
        <p:blipFill rotWithShape="1">
          <a:blip r:embed="rId7">
            <a:alphaModFix/>
          </a:blip>
          <a:srcRect b="0" l="0" r="0" t="0"/>
          <a:stretch/>
        </p:blipFill>
        <p:spPr>
          <a:xfrm>
            <a:off x="6110478" y="2846070"/>
            <a:ext cx="1234440" cy="617220"/>
          </a:xfrm>
          <a:prstGeom prst="rect">
            <a:avLst/>
          </a:prstGeom>
          <a:noFill/>
          <a:ln>
            <a:noFill/>
          </a:ln>
        </p:spPr>
      </p:pic>
      <p:sp>
        <p:nvSpPr>
          <p:cNvPr id="356" name="Google Shape;356;g3c83d345877_1_37"/>
          <p:cNvSpPr/>
          <p:nvPr/>
        </p:nvSpPr>
        <p:spPr>
          <a:xfrm>
            <a:off x="4759452" y="3518154"/>
            <a:ext cx="3936600" cy="26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0E253F"/>
              </a:buClr>
              <a:buSzPts val="1000"/>
              <a:buFont typeface="Calibri"/>
              <a:buNone/>
            </a:pPr>
            <a:r>
              <a:rPr b="1" i="0" lang="en" sz="1300" u="none" cap="none" strike="noStrike">
                <a:solidFill>
                  <a:srgbClr val="0E253F"/>
                </a:solidFill>
                <a:latin typeface="Calibri"/>
                <a:ea typeface="Calibri"/>
                <a:cs typeface="Calibri"/>
                <a:sym typeface="Calibri"/>
              </a:rPr>
              <a:t>DEBT RESTRUCTURING &amp; SUSTAINABILITY</a:t>
            </a:r>
            <a:endParaRPr b="0" i="0" sz="1300" u="none" cap="none" strike="noStrike">
              <a:solidFill>
                <a:schemeClr val="dk1"/>
              </a:solidFill>
              <a:latin typeface="Calibri"/>
              <a:ea typeface="Calibri"/>
              <a:cs typeface="Calibri"/>
              <a:sym typeface="Calibri"/>
            </a:endParaRPr>
          </a:p>
        </p:txBody>
      </p:sp>
      <p:sp>
        <p:nvSpPr>
          <p:cNvPr id="357" name="Google Shape;357;g3c83d345877_1_37"/>
          <p:cNvSpPr/>
          <p:nvPr/>
        </p:nvSpPr>
        <p:spPr>
          <a:xfrm>
            <a:off x="4814316" y="3884028"/>
            <a:ext cx="3826800" cy="822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3C3C3C"/>
              </a:buClr>
              <a:buSzPts val="800"/>
              <a:buFont typeface="Calibri"/>
              <a:buNone/>
            </a:pPr>
            <a:r>
              <a:rPr b="0" i="0" lang="en" sz="1200" u="none" cap="none" strike="noStrike">
                <a:solidFill>
                  <a:srgbClr val="3C3C3C"/>
                </a:solidFill>
                <a:latin typeface="Calibri"/>
                <a:ea typeface="Calibri"/>
                <a:cs typeface="Calibri"/>
                <a:sym typeface="Calibri"/>
              </a:rPr>
              <a:t>Continuing debt restructuring to reduce balance-sheet</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800"/>
              <a:buFont typeface="Calibri"/>
              <a:buNone/>
            </a:pPr>
            <a:r>
              <a:rPr b="0" i="0" lang="en" sz="1200" u="none" cap="none" strike="noStrike">
                <a:solidFill>
                  <a:srgbClr val="3C3C3C"/>
                </a:solidFill>
                <a:latin typeface="Calibri"/>
                <a:ea typeface="Calibri"/>
                <a:cs typeface="Calibri"/>
                <a:sym typeface="Calibri"/>
              </a:rPr>
              <a:t>burden and improve sustainability—working towards</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3C3C3C"/>
              </a:buClr>
              <a:buSzPts val="800"/>
              <a:buFont typeface="Calibri"/>
              <a:buNone/>
            </a:pPr>
            <a:r>
              <a:rPr b="0" i="0" lang="en" sz="1200" u="none" cap="none" strike="noStrike">
                <a:solidFill>
                  <a:srgbClr val="3C3C3C"/>
                </a:solidFill>
                <a:latin typeface="Calibri"/>
                <a:ea typeface="Calibri"/>
                <a:cs typeface="Calibri"/>
                <a:sym typeface="Calibri"/>
              </a:rPr>
              <a:t>positive net worth with minimal cash burn.</a:t>
            </a:r>
            <a:endParaRPr b="0" i="0" sz="1200" u="none" cap="none" strike="noStrike">
              <a:solidFill>
                <a:schemeClr val="dk1"/>
              </a:solidFill>
              <a:latin typeface="Calibri"/>
              <a:ea typeface="Calibri"/>
              <a:cs typeface="Calibri"/>
              <a:sym typeface="Calibri"/>
            </a:endParaRPr>
          </a:p>
        </p:txBody>
      </p:sp>
      <p:sp>
        <p:nvSpPr>
          <p:cNvPr id="358" name="Google Shape;358;g3c83d345877_1_37"/>
          <p:cNvSpPr txBox="1"/>
          <p:nvPr/>
        </p:nvSpPr>
        <p:spPr>
          <a:xfrm>
            <a:off x="311700" y="245995"/>
            <a:ext cx="8709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266"/>
              <a:buFont typeface="Arial"/>
              <a:buNone/>
            </a:pPr>
            <a:r>
              <a:rPr lang="en" sz="2000">
                <a:solidFill>
                  <a:schemeClr val="dk1"/>
                </a:solidFill>
                <a:latin typeface="Montserrat ExtraBold"/>
                <a:ea typeface="Montserrat ExtraBold"/>
                <a:cs typeface="Montserrat ExtraBold"/>
                <a:sym typeface="Montserrat ExtraBold"/>
              </a:rPr>
              <a:t>Fundraising Update</a:t>
            </a:r>
            <a:endParaRPr b="0" i="0" sz="20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66"/>
              <a:buFont typeface="Arial"/>
              <a:buNone/>
            </a:pPr>
            <a:r>
              <a:t/>
            </a:r>
            <a:endParaRPr b="0" i="0" sz="2000" u="none" cap="none" strike="noStrike">
              <a:solidFill>
                <a:srgbClr val="000000"/>
              </a:solidFill>
              <a:latin typeface="Montserrat ExtraBold"/>
              <a:ea typeface="Montserrat ExtraBold"/>
              <a:cs typeface="Montserrat ExtraBold"/>
              <a:sym typeface="Montserrat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9"/>
          <p:cNvSpPr/>
          <p:nvPr/>
        </p:nvSpPr>
        <p:spPr>
          <a:xfrm rot="5400000">
            <a:off x="312875" y="380375"/>
            <a:ext cx="3843900" cy="3763500"/>
          </a:xfrm>
          <a:prstGeom prst="round1Rect">
            <a:avLst>
              <a:gd fmla="val 18331" name="adj"/>
            </a:avLst>
          </a:prstGeom>
          <a:solidFill>
            <a:srgbClr val="07824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9"/>
          <p:cNvSpPr txBox="1"/>
          <p:nvPr/>
        </p:nvSpPr>
        <p:spPr>
          <a:xfrm>
            <a:off x="4826975" y="1260298"/>
            <a:ext cx="3758400" cy="140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117A41"/>
                </a:solidFill>
                <a:latin typeface="Montserrat Black"/>
                <a:ea typeface="Montserrat Black"/>
                <a:cs typeface="Montserrat Black"/>
                <a:sym typeface="Montserrat Black"/>
              </a:rPr>
              <a:t>Appendix:</a:t>
            </a:r>
            <a:endParaRPr b="0" i="0" sz="4000" u="none" cap="none" strike="noStrike">
              <a:solidFill>
                <a:srgbClr val="117A41"/>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117A41"/>
                </a:solidFill>
                <a:latin typeface="Montserrat Black"/>
                <a:ea typeface="Montserrat Black"/>
                <a:cs typeface="Montserrat Black"/>
                <a:sym typeface="Montserrat Black"/>
              </a:rPr>
              <a:t>GAAP to Non GAAP Adjustment</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chemeClr val="dk1"/>
              </a:buClr>
              <a:buSzPts val="1100"/>
              <a:buFont typeface="Arial"/>
              <a:buNone/>
            </a:pPr>
            <a:r>
              <a:t/>
            </a:r>
            <a:endParaRPr b="0" i="0" sz="1100" u="none" cap="none" strike="noStrike">
              <a:solidFill>
                <a:srgbClr val="11111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000"/>
              <a:buFont typeface="Arial"/>
              <a:buNone/>
            </a:pPr>
            <a:r>
              <a:t/>
            </a:r>
            <a:endParaRPr b="0" i="0" sz="4000" u="none" cap="none" strike="noStrike">
              <a:solidFill>
                <a:srgbClr val="117A41"/>
              </a:solidFill>
              <a:latin typeface="Montserrat Black"/>
              <a:ea typeface="Montserrat Black"/>
              <a:cs typeface="Montserrat Black"/>
              <a:sym typeface="Montserrat Black"/>
            </a:endParaRPr>
          </a:p>
        </p:txBody>
      </p:sp>
      <p:pic>
        <p:nvPicPr>
          <p:cNvPr id="365" name="Google Shape;365;p9"/>
          <p:cNvPicPr preferRelativeResize="0"/>
          <p:nvPr/>
        </p:nvPicPr>
        <p:blipFill rotWithShape="1">
          <a:blip r:embed="rId3">
            <a:alphaModFix/>
          </a:blip>
          <a:srcRect b="7184" l="23561" r="23561" t="-1146"/>
          <a:stretch/>
        </p:blipFill>
        <p:spPr>
          <a:xfrm rot="5400000">
            <a:off x="-1025" y="900"/>
            <a:ext cx="3788700" cy="3786900"/>
          </a:xfrm>
          <a:prstGeom prst="round1Rect">
            <a:avLst>
              <a:gd fmla="val 1666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10"/>
          <p:cNvGrpSpPr/>
          <p:nvPr/>
        </p:nvGrpSpPr>
        <p:grpSpPr>
          <a:xfrm>
            <a:off x="-20600" y="4835525"/>
            <a:ext cx="9183900" cy="307800"/>
            <a:chOff x="-20600" y="4835525"/>
            <a:chExt cx="9183900" cy="307800"/>
          </a:xfrm>
        </p:grpSpPr>
        <p:sp>
          <p:nvSpPr>
            <p:cNvPr id="371" name="Google Shape;371;p10"/>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2" name="Google Shape;372;p10"/>
            <p:cNvPicPr preferRelativeResize="0"/>
            <p:nvPr/>
          </p:nvPicPr>
          <p:blipFill rotWithShape="1">
            <a:blip r:embed="rId3">
              <a:alphaModFix/>
            </a:blip>
            <a:srcRect b="28516" l="0" r="0" t="26718"/>
            <a:stretch/>
          </p:blipFill>
          <p:spPr>
            <a:xfrm>
              <a:off x="397950" y="4900775"/>
              <a:ext cx="638448" cy="160750"/>
            </a:xfrm>
            <a:prstGeom prst="rect">
              <a:avLst/>
            </a:prstGeom>
            <a:noFill/>
            <a:ln>
              <a:noFill/>
            </a:ln>
          </p:spPr>
        </p:pic>
      </p:grpSp>
      <p:sp>
        <p:nvSpPr>
          <p:cNvPr id="373" name="Google Shape;373;p10"/>
          <p:cNvSpPr txBox="1"/>
          <p:nvPr/>
        </p:nvSpPr>
        <p:spPr>
          <a:xfrm>
            <a:off x="311700" y="4196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266"/>
              <a:buFont typeface="Arial"/>
              <a:buNone/>
            </a:pPr>
            <a:r>
              <a:rPr b="0" i="0" lang="en" sz="2250" u="none" cap="none" strike="noStrike">
                <a:solidFill>
                  <a:schemeClr val="dk1"/>
                </a:solidFill>
                <a:latin typeface="Montserrat ExtraBold"/>
                <a:ea typeface="Montserrat ExtraBold"/>
                <a:cs typeface="Montserrat ExtraBold"/>
                <a:sym typeface="Montserrat ExtraBold"/>
                <a:extLst>
                  <a:ext uri="http://customooxmlschemas.google.com/">
                    <go:slidesCustomData xmlns:go="http://customooxmlschemas.google.com/" textRoundtripDataId="23"/>
                  </a:ext>
                </a:extLst>
              </a:rPr>
              <a:t>Contribution Profit/Loss</a:t>
            </a:r>
            <a:endParaRPr b="0" i="0" sz="2250" u="none" cap="none" strike="noStrike">
              <a:solidFill>
                <a:schemeClr val="dk1"/>
              </a:solidFill>
              <a:latin typeface="Montserrat ExtraBold"/>
              <a:ea typeface="Montserrat ExtraBold"/>
              <a:cs typeface="Montserrat ExtraBold"/>
              <a:sym typeface="Montserrat ExtraBold"/>
            </a:endParaRPr>
          </a:p>
        </p:txBody>
      </p:sp>
      <p:cxnSp>
        <p:nvCxnSpPr>
          <p:cNvPr id="374" name="Google Shape;374;p10"/>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sp>
        <p:nvSpPr>
          <p:cNvPr id="375" name="Google Shape;375;p10"/>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376" name="Google Shape;376;p10"/>
          <p:cNvGraphicFramePr/>
          <p:nvPr/>
        </p:nvGraphicFramePr>
        <p:xfrm>
          <a:off x="574604" y="1156238"/>
          <a:ext cx="3000000" cy="3000000"/>
        </p:xfrm>
        <a:graphic>
          <a:graphicData uri="http://schemas.openxmlformats.org/drawingml/2006/table">
            <a:tbl>
              <a:tblPr>
                <a:noFill/>
                <a:tableStyleId>{F0507CE3-0F62-4C11-A871-CA62686E675B}</a:tableStyleId>
              </a:tblPr>
              <a:tblGrid>
                <a:gridCol w="2961100"/>
                <a:gridCol w="1109100"/>
                <a:gridCol w="1109100"/>
                <a:gridCol w="1109100"/>
                <a:gridCol w="1109100"/>
              </a:tblGrid>
              <a:tr h="298875">
                <a:tc rowSpan="2">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All numbers in $ (USD)</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For the Three Months Ended </a:t>
                      </a:r>
                      <a:r>
                        <a:rPr b="1" lang="en" sz="1200">
                          <a:solidFill>
                            <a:schemeClr val="lt1"/>
                          </a:solidFill>
                          <a:latin typeface="Calibri"/>
                          <a:ea typeface="Calibri"/>
                          <a:cs typeface="Calibri"/>
                          <a:sym typeface="Calibri"/>
                        </a:rPr>
                        <a:t>Dec 31</a:t>
                      </a:r>
                      <a:r>
                        <a:rPr b="1" lang="en" sz="1200" u="none" cap="none" strike="noStrike">
                          <a:solidFill>
                            <a:schemeClr val="lt1"/>
                          </a:solidFill>
                          <a:latin typeface="Calibri"/>
                          <a:ea typeface="Calibri"/>
                          <a:cs typeface="Calibri"/>
                          <a:sym typeface="Calibri"/>
                        </a:rPr>
                        <a:t>,</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hMerge="1"/>
                <a:tc gridSpan="2">
                  <a:txBody>
                    <a:bodyPr/>
                    <a:lstStyle/>
                    <a:p>
                      <a:pPr indent="0" lvl="0" marL="0" marR="0" rtl="0" algn="ctr">
                        <a:lnSpc>
                          <a:spcPct val="100000"/>
                        </a:lnSpc>
                        <a:spcBef>
                          <a:spcPts val="0"/>
                        </a:spcBef>
                        <a:spcAft>
                          <a:spcPts val="0"/>
                        </a:spcAft>
                        <a:buClr>
                          <a:schemeClr val="dk1"/>
                        </a:buClr>
                        <a:buSzPts val="1200"/>
                        <a:buFont typeface="Arial"/>
                        <a:buNone/>
                      </a:pPr>
                      <a:r>
                        <a:rPr b="1" lang="en" sz="1200" u="none" cap="none" strike="noStrike">
                          <a:solidFill>
                            <a:schemeClr val="lt1"/>
                          </a:solidFill>
                          <a:latin typeface="Calibri"/>
                          <a:ea typeface="Calibri"/>
                          <a:cs typeface="Calibri"/>
                          <a:sym typeface="Calibri"/>
                        </a:rPr>
                        <a:t>For the </a:t>
                      </a:r>
                      <a:r>
                        <a:rPr b="1" lang="en" sz="1200">
                          <a:solidFill>
                            <a:schemeClr val="lt1"/>
                          </a:solidFill>
                          <a:latin typeface="Calibri"/>
                          <a:ea typeface="Calibri"/>
                          <a:cs typeface="Calibri"/>
                          <a:sym typeface="Calibri"/>
                        </a:rPr>
                        <a:t>Nine</a:t>
                      </a:r>
                      <a:r>
                        <a:rPr b="1" lang="en" sz="1200" u="none" cap="none" strike="noStrike">
                          <a:solidFill>
                            <a:schemeClr val="lt1"/>
                          </a:solidFill>
                          <a:latin typeface="Calibri"/>
                          <a:ea typeface="Calibri"/>
                          <a:cs typeface="Calibri"/>
                          <a:sym typeface="Calibri"/>
                        </a:rPr>
                        <a:t> Months Ended </a:t>
                      </a:r>
                      <a:r>
                        <a:rPr b="1" lang="en" sz="1200">
                          <a:solidFill>
                            <a:schemeClr val="lt1"/>
                          </a:solidFill>
                          <a:latin typeface="Calibri"/>
                          <a:ea typeface="Calibri"/>
                          <a:cs typeface="Calibri"/>
                          <a:sym typeface="Calibri"/>
                        </a:rPr>
                        <a:t>Dec 31</a:t>
                      </a:r>
                      <a:r>
                        <a:rPr b="1" lang="en" sz="1200" u="none" cap="none" strike="noStrike">
                          <a:solidFill>
                            <a:schemeClr val="lt1"/>
                          </a:solidFill>
                          <a:latin typeface="Calibri"/>
                          <a:ea typeface="Calibri"/>
                          <a:cs typeface="Calibri"/>
                          <a:sym typeface="Calibri"/>
                        </a:rPr>
                        <a:t>,</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hMerge="1"/>
              </a:tr>
              <a:tr h="17597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a:t>
                      </a:r>
                      <a:r>
                        <a:rPr b="1" lang="en" sz="1200" u="none" cap="none" strike="noStrike">
                          <a:solidFill>
                            <a:schemeClr val="lt1"/>
                          </a:solidFill>
                          <a:latin typeface="Calibri"/>
                          <a:ea typeface="Calibri"/>
                          <a:cs typeface="Calibri"/>
                          <a:sym typeface="Calibri"/>
                        </a:rPr>
                        <a:t>2025-26</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a:t>
                      </a:r>
                      <a:r>
                        <a:rPr b="1" lang="en" sz="1200" u="none" cap="none" strike="noStrike">
                          <a:solidFill>
                            <a:schemeClr val="lt1"/>
                          </a:solidFill>
                          <a:latin typeface="Calibri"/>
                          <a:ea typeface="Calibri"/>
                          <a:cs typeface="Calibri"/>
                          <a:sym typeface="Calibri"/>
                        </a:rPr>
                        <a:t>2024-25</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a:t>
                      </a:r>
                      <a:r>
                        <a:rPr b="1" lang="en" sz="1200" u="none" cap="none" strike="noStrike">
                          <a:solidFill>
                            <a:schemeClr val="lt1"/>
                          </a:solidFill>
                          <a:latin typeface="Calibri"/>
                          <a:ea typeface="Calibri"/>
                          <a:cs typeface="Calibri"/>
                          <a:sym typeface="Calibri"/>
                        </a:rPr>
                        <a:t>2025-26</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a:t>
                      </a:r>
                      <a:r>
                        <a:rPr b="1" lang="en" sz="1200" u="none" cap="none" strike="noStrike">
                          <a:solidFill>
                            <a:schemeClr val="lt1"/>
                          </a:solidFill>
                          <a:latin typeface="Calibri"/>
                          <a:ea typeface="Calibri"/>
                          <a:cs typeface="Calibri"/>
                          <a:sym typeface="Calibri"/>
                        </a:rPr>
                        <a:t>2024-25</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r>
              <a:tr h="1759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Net revenue</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  2,</a:t>
                      </a:r>
                      <a:r>
                        <a:rPr lang="en" sz="1200">
                          <a:latin typeface="Calibri"/>
                          <a:ea typeface="Calibri"/>
                          <a:cs typeface="Calibri"/>
                          <a:sym typeface="Calibri"/>
                        </a:rPr>
                        <a:t>365</a:t>
                      </a:r>
                      <a:r>
                        <a:rPr lang="en" sz="1200" u="none" cap="none" strike="noStrike">
                          <a:latin typeface="Calibri"/>
                          <a:ea typeface="Calibri"/>
                          <a:cs typeface="Calibri"/>
                          <a:sym typeface="Calibri"/>
                        </a:rPr>
                        <a:t>,</a:t>
                      </a:r>
                      <a:r>
                        <a:rPr lang="en" sz="1200">
                          <a:latin typeface="Calibri"/>
                          <a:ea typeface="Calibri"/>
                          <a:cs typeface="Calibri"/>
                          <a:sym typeface="Calibri"/>
                        </a:rPr>
                        <a:t>059</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2,</a:t>
                      </a:r>
                      <a:r>
                        <a:rPr lang="en" sz="1200">
                          <a:latin typeface="Calibri"/>
                          <a:ea typeface="Calibri"/>
                          <a:cs typeface="Calibri"/>
                          <a:sym typeface="Calibri"/>
                        </a:rPr>
                        <a:t>449</a:t>
                      </a:r>
                      <a:r>
                        <a:rPr lang="en" sz="1200" u="none" cap="none" strike="noStrike">
                          <a:latin typeface="Calibri"/>
                          <a:ea typeface="Calibri"/>
                          <a:cs typeface="Calibri"/>
                          <a:sym typeface="Calibri"/>
                        </a:rPr>
                        <a:t>,</a:t>
                      </a:r>
                      <a:r>
                        <a:rPr lang="en" sz="1200">
                          <a:latin typeface="Calibri"/>
                          <a:ea typeface="Calibri"/>
                          <a:cs typeface="Calibri"/>
                          <a:sym typeface="Calibri"/>
                        </a:rPr>
                        <a:t>368</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6</a:t>
                      </a:r>
                      <a:r>
                        <a:rPr lang="en" sz="1200" u="none" cap="none" strike="noStrike">
                          <a:latin typeface="Calibri"/>
                          <a:ea typeface="Calibri"/>
                          <a:cs typeface="Calibri"/>
                          <a:sym typeface="Calibri"/>
                        </a:rPr>
                        <a:t>,</a:t>
                      </a:r>
                      <a:r>
                        <a:rPr lang="en" sz="1200">
                          <a:latin typeface="Calibri"/>
                          <a:ea typeface="Calibri"/>
                          <a:cs typeface="Calibri"/>
                          <a:sym typeface="Calibri"/>
                        </a:rPr>
                        <a:t>964</a:t>
                      </a:r>
                      <a:r>
                        <a:rPr lang="en" sz="1200" u="none" cap="none" strike="noStrike">
                          <a:latin typeface="Calibri"/>
                          <a:ea typeface="Calibri"/>
                          <a:cs typeface="Calibri"/>
                          <a:sym typeface="Calibri"/>
                        </a:rPr>
                        <a:t>,</a:t>
                      </a:r>
                      <a:r>
                        <a:rPr lang="en" sz="1200">
                          <a:latin typeface="Calibri"/>
                          <a:ea typeface="Calibri"/>
                          <a:cs typeface="Calibri"/>
                          <a:sym typeface="Calibri"/>
                        </a:rPr>
                        <a:t>922</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6</a:t>
                      </a:r>
                      <a:r>
                        <a:rPr lang="en" sz="1200" u="none" cap="none" strike="noStrike">
                          <a:latin typeface="Calibri"/>
                          <a:ea typeface="Calibri"/>
                          <a:cs typeface="Calibri"/>
                          <a:sym typeface="Calibri"/>
                        </a:rPr>
                        <a:t>,</a:t>
                      </a:r>
                      <a:r>
                        <a:rPr lang="en" sz="1200">
                          <a:latin typeface="Calibri"/>
                          <a:ea typeface="Calibri"/>
                          <a:cs typeface="Calibri"/>
                          <a:sym typeface="Calibri"/>
                        </a:rPr>
                        <a:t>937</a:t>
                      </a:r>
                      <a:r>
                        <a:rPr lang="en" sz="1200" u="none" cap="none" strike="noStrike">
                          <a:latin typeface="Calibri"/>
                          <a:ea typeface="Calibri"/>
                          <a:cs typeface="Calibri"/>
                          <a:sym typeface="Calibri"/>
                        </a:rPr>
                        <a:t>,</a:t>
                      </a:r>
                      <a:r>
                        <a:rPr lang="en" sz="1200">
                          <a:latin typeface="Calibri"/>
                          <a:ea typeface="Calibri"/>
                          <a:cs typeface="Calibri"/>
                          <a:sym typeface="Calibri"/>
                        </a:rPr>
                        <a:t>250</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59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Cost of revenue</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1,</a:t>
                      </a:r>
                      <a:r>
                        <a:rPr lang="en" sz="1200">
                          <a:latin typeface="Calibri"/>
                          <a:ea typeface="Calibri"/>
                          <a:cs typeface="Calibri"/>
                          <a:sym typeface="Calibri"/>
                        </a:rPr>
                        <a:t>080</a:t>
                      </a:r>
                      <a:r>
                        <a:rPr lang="en" sz="1200" u="none" cap="none" strike="noStrike">
                          <a:latin typeface="Calibri"/>
                          <a:ea typeface="Calibri"/>
                          <a:cs typeface="Calibri"/>
                          <a:sym typeface="Calibri"/>
                        </a:rPr>
                        <a:t>,</a:t>
                      </a:r>
                      <a:r>
                        <a:rPr lang="en" sz="1200">
                          <a:latin typeface="Calibri"/>
                          <a:ea typeface="Calibri"/>
                          <a:cs typeface="Calibri"/>
                          <a:sym typeface="Calibri"/>
                        </a:rPr>
                        <a:t>116</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1,499</a:t>
                      </a:r>
                      <a:r>
                        <a:rPr lang="en" sz="1200" u="none" cap="none" strike="noStrike">
                          <a:latin typeface="Calibri"/>
                          <a:ea typeface="Calibri"/>
                          <a:cs typeface="Calibri"/>
                          <a:sym typeface="Calibri"/>
                        </a:rPr>
                        <a:t>,</a:t>
                      </a:r>
                      <a:r>
                        <a:rPr lang="en" sz="1200">
                          <a:latin typeface="Calibri"/>
                          <a:ea typeface="Calibri"/>
                          <a:cs typeface="Calibri"/>
                          <a:sym typeface="Calibri"/>
                        </a:rPr>
                        <a:t>282</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3</a:t>
                      </a:r>
                      <a:r>
                        <a:rPr lang="en" sz="1200" u="none" cap="none" strike="noStrike">
                          <a:latin typeface="Calibri"/>
                          <a:ea typeface="Calibri"/>
                          <a:cs typeface="Calibri"/>
                          <a:sym typeface="Calibri"/>
                        </a:rPr>
                        <a:t>,5</a:t>
                      </a:r>
                      <a:r>
                        <a:rPr lang="en" sz="1200">
                          <a:latin typeface="Calibri"/>
                          <a:ea typeface="Calibri"/>
                          <a:cs typeface="Calibri"/>
                          <a:sym typeface="Calibri"/>
                        </a:rPr>
                        <a:t>91</a:t>
                      </a:r>
                      <a:r>
                        <a:rPr lang="en" sz="1200" u="none" cap="none" strike="noStrike">
                          <a:latin typeface="Calibri"/>
                          <a:ea typeface="Calibri"/>
                          <a:cs typeface="Calibri"/>
                          <a:sym typeface="Calibri"/>
                        </a:rPr>
                        <a:t>,</a:t>
                      </a:r>
                      <a:r>
                        <a:rPr lang="en" sz="1200">
                          <a:latin typeface="Calibri"/>
                          <a:ea typeface="Calibri"/>
                          <a:cs typeface="Calibri"/>
                          <a:sym typeface="Calibri"/>
                        </a:rPr>
                        <a:t>092</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4</a:t>
                      </a:r>
                      <a:r>
                        <a:rPr lang="en" sz="1200" u="none" cap="none" strike="noStrike">
                          <a:latin typeface="Calibri"/>
                          <a:ea typeface="Calibri"/>
                          <a:cs typeface="Calibri"/>
                          <a:sym typeface="Calibri"/>
                        </a:rPr>
                        <a:t>,</a:t>
                      </a:r>
                      <a:r>
                        <a:rPr lang="en" sz="1200">
                          <a:latin typeface="Calibri"/>
                          <a:ea typeface="Calibri"/>
                          <a:cs typeface="Calibri"/>
                          <a:sym typeface="Calibri"/>
                        </a:rPr>
                        <a:t>224</a:t>
                      </a:r>
                      <a:r>
                        <a:rPr lang="en" sz="1200" u="none" cap="none" strike="noStrike">
                          <a:latin typeface="Calibri"/>
                          <a:ea typeface="Calibri"/>
                          <a:cs typeface="Calibri"/>
                          <a:sym typeface="Calibri"/>
                        </a:rPr>
                        <a:t>,</a:t>
                      </a:r>
                      <a:r>
                        <a:rPr lang="en" sz="1200">
                          <a:latin typeface="Calibri"/>
                          <a:ea typeface="Calibri"/>
                          <a:cs typeface="Calibri"/>
                          <a:sym typeface="Calibri"/>
                        </a:rPr>
                        <a:t>993</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869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Gross Profit/(Loss)</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1,</a:t>
                      </a:r>
                      <a:r>
                        <a:rPr b="1" lang="en" sz="1200">
                          <a:latin typeface="Calibri"/>
                          <a:ea typeface="Calibri"/>
                          <a:cs typeface="Calibri"/>
                          <a:sym typeface="Calibri"/>
                        </a:rPr>
                        <a:t>284</a:t>
                      </a:r>
                      <a:r>
                        <a:rPr b="1" lang="en" sz="1200" u="none" cap="none" strike="noStrike">
                          <a:latin typeface="Calibri"/>
                          <a:ea typeface="Calibri"/>
                          <a:cs typeface="Calibri"/>
                          <a:sym typeface="Calibri"/>
                        </a:rPr>
                        <a:t>,</a:t>
                      </a:r>
                      <a:r>
                        <a:rPr b="1" lang="en" sz="1200">
                          <a:latin typeface="Calibri"/>
                          <a:ea typeface="Calibri"/>
                          <a:cs typeface="Calibri"/>
                          <a:sym typeface="Calibri"/>
                        </a:rPr>
                        <a:t>943</a:t>
                      </a:r>
                      <a:r>
                        <a:rPr b="1"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950</a:t>
                      </a:r>
                      <a:r>
                        <a:rPr b="1" lang="en" sz="1200" u="none" cap="none" strike="noStrike">
                          <a:latin typeface="Calibri"/>
                          <a:ea typeface="Calibri"/>
                          <a:cs typeface="Calibri"/>
                          <a:sym typeface="Calibri"/>
                        </a:rPr>
                        <a:t>,</a:t>
                      </a:r>
                      <a:r>
                        <a:rPr b="1" lang="en" sz="1200">
                          <a:latin typeface="Calibri"/>
                          <a:ea typeface="Calibri"/>
                          <a:cs typeface="Calibri"/>
                          <a:sym typeface="Calibri"/>
                        </a:rPr>
                        <a:t>086</a:t>
                      </a:r>
                      <a:r>
                        <a:rPr b="1"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3</a:t>
                      </a:r>
                      <a:r>
                        <a:rPr b="1" lang="en" sz="1200" u="none" cap="none" strike="noStrike">
                          <a:latin typeface="Calibri"/>
                          <a:ea typeface="Calibri"/>
                          <a:cs typeface="Calibri"/>
                          <a:sym typeface="Calibri"/>
                        </a:rPr>
                        <a:t>,</a:t>
                      </a:r>
                      <a:r>
                        <a:rPr b="1" lang="en" sz="1200">
                          <a:latin typeface="Calibri"/>
                          <a:ea typeface="Calibri"/>
                          <a:cs typeface="Calibri"/>
                          <a:sym typeface="Calibri"/>
                        </a:rPr>
                        <a:t>373</a:t>
                      </a:r>
                      <a:r>
                        <a:rPr b="1" lang="en" sz="1200" u="none" cap="none" strike="noStrike">
                          <a:latin typeface="Calibri"/>
                          <a:ea typeface="Calibri"/>
                          <a:cs typeface="Calibri"/>
                          <a:sym typeface="Calibri"/>
                        </a:rPr>
                        <a:t>,</a:t>
                      </a:r>
                      <a:r>
                        <a:rPr b="1" lang="en" sz="1200">
                          <a:latin typeface="Calibri"/>
                          <a:ea typeface="Calibri"/>
                          <a:cs typeface="Calibri"/>
                          <a:sym typeface="Calibri"/>
                        </a:rPr>
                        <a:t>830</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2</a:t>
                      </a:r>
                      <a:r>
                        <a:rPr b="1" lang="en" sz="1200" u="none" cap="none" strike="noStrike">
                          <a:latin typeface="Calibri"/>
                          <a:ea typeface="Calibri"/>
                          <a:cs typeface="Calibri"/>
                          <a:sym typeface="Calibri"/>
                        </a:rPr>
                        <a:t>,7</a:t>
                      </a:r>
                      <a:r>
                        <a:rPr b="1" lang="en" sz="1200">
                          <a:latin typeface="Calibri"/>
                          <a:ea typeface="Calibri"/>
                          <a:cs typeface="Calibri"/>
                          <a:sym typeface="Calibri"/>
                        </a:rPr>
                        <a:t>1</a:t>
                      </a:r>
                      <a:r>
                        <a:rPr b="1" lang="en" sz="1200" u="none" cap="none" strike="noStrike">
                          <a:latin typeface="Calibri"/>
                          <a:ea typeface="Calibri"/>
                          <a:cs typeface="Calibri"/>
                          <a:sym typeface="Calibri"/>
                        </a:rPr>
                        <a:t>2,</a:t>
                      </a:r>
                      <a:r>
                        <a:rPr b="1" lang="en" sz="1200">
                          <a:latin typeface="Calibri"/>
                          <a:ea typeface="Calibri"/>
                          <a:cs typeface="Calibri"/>
                          <a:sym typeface="Calibri"/>
                        </a:rPr>
                        <a:t>257</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r>
              <a:tr h="1759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Add: Depreciation and amortization in COR</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13</a:t>
                      </a:r>
                      <a:r>
                        <a:rPr lang="en" sz="1200" u="none" cap="none" strike="noStrike">
                          <a:latin typeface="Calibri"/>
                          <a:ea typeface="Calibri"/>
                          <a:cs typeface="Calibri"/>
                          <a:sym typeface="Calibri"/>
                        </a:rPr>
                        <a:t>,</a:t>
                      </a:r>
                      <a:r>
                        <a:rPr lang="en" sz="1200">
                          <a:latin typeface="Calibri"/>
                          <a:ea typeface="Calibri"/>
                          <a:cs typeface="Calibri"/>
                          <a:sym typeface="Calibri"/>
                        </a:rPr>
                        <a:t>258</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7</a:t>
                      </a:r>
                      <a:r>
                        <a:rPr lang="en" sz="1200">
                          <a:latin typeface="Calibri"/>
                          <a:ea typeface="Calibri"/>
                          <a:cs typeface="Calibri"/>
                          <a:sym typeface="Calibri"/>
                        </a:rPr>
                        <a:t>3</a:t>
                      </a:r>
                      <a:r>
                        <a:rPr lang="en" sz="1200" u="none" cap="none" strike="noStrike">
                          <a:latin typeface="Calibri"/>
                          <a:ea typeface="Calibri"/>
                          <a:cs typeface="Calibri"/>
                          <a:sym typeface="Calibri"/>
                        </a:rPr>
                        <a:t>,</a:t>
                      </a:r>
                      <a:r>
                        <a:rPr lang="en" sz="1200">
                          <a:latin typeface="Calibri"/>
                          <a:ea typeface="Calibri"/>
                          <a:cs typeface="Calibri"/>
                          <a:sym typeface="Calibri"/>
                        </a:rPr>
                        <a:t>683</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58</a:t>
                      </a:r>
                      <a:r>
                        <a:rPr lang="en" sz="1200" u="none" cap="none" strike="noStrike">
                          <a:latin typeface="Calibri"/>
                          <a:ea typeface="Calibri"/>
                          <a:cs typeface="Calibri"/>
                          <a:sym typeface="Calibri"/>
                        </a:rPr>
                        <a:t>,</a:t>
                      </a:r>
                      <a:r>
                        <a:rPr lang="en" sz="1200">
                          <a:latin typeface="Calibri"/>
                          <a:ea typeface="Calibri"/>
                          <a:cs typeface="Calibri"/>
                          <a:sym typeface="Calibri"/>
                        </a:rPr>
                        <a:t>985</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222</a:t>
                      </a:r>
                      <a:r>
                        <a:rPr lang="en" sz="1200" u="none" cap="none" strike="noStrike">
                          <a:latin typeface="Calibri"/>
                          <a:ea typeface="Calibri"/>
                          <a:cs typeface="Calibri"/>
                          <a:sym typeface="Calibri"/>
                        </a:rPr>
                        <a:t>,</a:t>
                      </a:r>
                      <a:r>
                        <a:rPr lang="en" sz="1200">
                          <a:latin typeface="Calibri"/>
                          <a:ea typeface="Calibri"/>
                          <a:cs typeface="Calibri"/>
                          <a:sym typeface="Calibri"/>
                        </a:rPr>
                        <a:t>862</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19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Add: Overhead costs in COR  (rent, software support, insurance, travel)</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1</a:t>
                      </a:r>
                      <a:r>
                        <a:rPr lang="en" sz="1200">
                          <a:latin typeface="Calibri"/>
                          <a:ea typeface="Calibri"/>
                          <a:cs typeface="Calibri"/>
                          <a:sym typeface="Calibri"/>
                        </a:rPr>
                        <a:t>06</a:t>
                      </a:r>
                      <a:r>
                        <a:rPr lang="en" sz="1200" u="none" cap="none" strike="noStrike">
                          <a:latin typeface="Calibri"/>
                          <a:ea typeface="Calibri"/>
                          <a:cs typeface="Calibri"/>
                          <a:sym typeface="Calibri"/>
                        </a:rPr>
                        <a:t>,</a:t>
                      </a:r>
                      <a:r>
                        <a:rPr lang="en" sz="1200">
                          <a:latin typeface="Calibri"/>
                          <a:ea typeface="Calibri"/>
                          <a:cs typeface="Calibri"/>
                          <a:sym typeface="Calibri"/>
                        </a:rPr>
                        <a:t>366</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286</a:t>
                      </a:r>
                      <a:r>
                        <a:rPr lang="en" sz="1200" u="none" cap="none" strike="noStrike">
                          <a:latin typeface="Calibri"/>
                          <a:ea typeface="Calibri"/>
                          <a:cs typeface="Calibri"/>
                          <a:sym typeface="Calibri"/>
                        </a:rPr>
                        <a:t>,</a:t>
                      </a:r>
                      <a:r>
                        <a:rPr lang="en" sz="1200">
                          <a:latin typeface="Calibri"/>
                          <a:ea typeface="Calibri"/>
                          <a:cs typeface="Calibri"/>
                          <a:sym typeface="Calibri"/>
                        </a:rPr>
                        <a:t>639</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433</a:t>
                      </a:r>
                      <a:r>
                        <a:rPr lang="en" sz="1200" u="none" cap="none" strike="noStrike">
                          <a:latin typeface="Calibri"/>
                          <a:ea typeface="Calibri"/>
                          <a:cs typeface="Calibri"/>
                          <a:sym typeface="Calibri"/>
                        </a:rPr>
                        <a:t>,</a:t>
                      </a:r>
                      <a:r>
                        <a:rPr lang="en" sz="1200">
                          <a:latin typeface="Calibri"/>
                          <a:ea typeface="Calibri"/>
                          <a:cs typeface="Calibri"/>
                          <a:sym typeface="Calibri"/>
                        </a:rPr>
                        <a:t>341</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636</a:t>
                      </a:r>
                      <a:r>
                        <a:rPr lang="en" sz="1200" u="none" cap="none" strike="noStrike">
                          <a:latin typeface="Calibri"/>
                          <a:ea typeface="Calibri"/>
                          <a:cs typeface="Calibri"/>
                          <a:sym typeface="Calibri"/>
                        </a:rPr>
                        <a:t>,</a:t>
                      </a:r>
                      <a:r>
                        <a:rPr lang="en" sz="1200">
                          <a:latin typeface="Calibri"/>
                          <a:ea typeface="Calibri"/>
                          <a:cs typeface="Calibri"/>
                          <a:sym typeface="Calibri"/>
                        </a:rPr>
                        <a:t>960</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19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Add: Stock Based Compensation in COR</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53</a:t>
                      </a:r>
                      <a:r>
                        <a:rPr lang="en" sz="1200" u="none" cap="none" strike="noStrike">
                          <a:latin typeface="Calibri"/>
                          <a:ea typeface="Calibri"/>
                          <a:cs typeface="Calibri"/>
                          <a:sym typeface="Calibri"/>
                        </a:rPr>
                        <a:t>,</a:t>
                      </a:r>
                      <a:r>
                        <a:rPr lang="en" sz="1200">
                          <a:latin typeface="Calibri"/>
                          <a:ea typeface="Calibri"/>
                          <a:cs typeface="Calibri"/>
                          <a:sym typeface="Calibri"/>
                        </a:rPr>
                        <a:t>251</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Calibri"/>
                          <a:ea typeface="Calibri"/>
                          <a:cs typeface="Calibri"/>
                          <a:sym typeface="Calibri"/>
                        </a:rPr>
                        <a:t>             88,06</a:t>
                      </a:r>
                      <a:r>
                        <a:rPr lang="en" sz="1200">
                          <a:solidFill>
                            <a:schemeClr val="dk1"/>
                          </a:solidFill>
                          <a:latin typeface="Calibri"/>
                          <a:ea typeface="Calibri"/>
                          <a:cs typeface="Calibri"/>
                          <a:sym typeface="Calibri"/>
                        </a:rPr>
                        <a:t>7</a:t>
                      </a:r>
                      <a:r>
                        <a:rPr lang="en" sz="1200" u="none" cap="none" strike="noStrike">
                          <a:solidFill>
                            <a:schemeClr val="dk1"/>
                          </a:solidFill>
                          <a:latin typeface="Calibri"/>
                          <a:ea typeface="Calibri"/>
                          <a:cs typeface="Calibri"/>
                          <a:sym typeface="Calibri"/>
                        </a:rPr>
                        <a:t>        </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5195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Less: Host Incentives and Marketing costs (excl. brand marketing)</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8</a:t>
                      </a:r>
                      <a:r>
                        <a:rPr b="1" lang="en" sz="1200">
                          <a:latin typeface="Calibri"/>
                          <a:ea typeface="Calibri"/>
                          <a:cs typeface="Calibri"/>
                          <a:sym typeface="Calibri"/>
                        </a:rPr>
                        <a:t>1</a:t>
                      </a:r>
                      <a:r>
                        <a:rPr b="1" lang="en" sz="1200" u="none" cap="none" strike="noStrike">
                          <a:latin typeface="Calibri"/>
                          <a:ea typeface="Calibri"/>
                          <a:cs typeface="Calibri"/>
                          <a:sym typeface="Calibri"/>
                        </a:rPr>
                        <a:t>,</a:t>
                      </a:r>
                      <a:r>
                        <a:rPr b="1" lang="en" sz="1200">
                          <a:latin typeface="Calibri"/>
                          <a:ea typeface="Calibri"/>
                          <a:cs typeface="Calibri"/>
                          <a:sym typeface="Calibri"/>
                        </a:rPr>
                        <a:t>099</a:t>
                      </a:r>
                      <a:r>
                        <a:rPr b="1"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26</a:t>
                      </a:r>
                      <a:r>
                        <a:rPr b="1" lang="en" sz="1200" u="none" cap="none" strike="noStrike">
                          <a:latin typeface="Calibri"/>
                          <a:ea typeface="Calibri"/>
                          <a:cs typeface="Calibri"/>
                          <a:sym typeface="Calibri"/>
                        </a:rPr>
                        <a:t>,</a:t>
                      </a:r>
                      <a:r>
                        <a:rPr b="1" lang="en" sz="1200">
                          <a:latin typeface="Calibri"/>
                          <a:ea typeface="Calibri"/>
                          <a:cs typeface="Calibri"/>
                          <a:sym typeface="Calibri"/>
                        </a:rPr>
                        <a:t>414</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242</a:t>
                      </a:r>
                      <a:r>
                        <a:rPr b="1" lang="en" sz="1200" u="none" cap="none" strike="noStrike">
                          <a:latin typeface="Calibri"/>
                          <a:ea typeface="Calibri"/>
                          <a:cs typeface="Calibri"/>
                          <a:sym typeface="Calibri"/>
                        </a:rPr>
                        <a:t>,</a:t>
                      </a:r>
                      <a:r>
                        <a:rPr b="1" lang="en" sz="1200">
                          <a:latin typeface="Calibri"/>
                          <a:ea typeface="Calibri"/>
                          <a:cs typeface="Calibri"/>
                          <a:sym typeface="Calibri"/>
                        </a:rPr>
                        <a:t>253</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621</a:t>
                      </a:r>
                      <a:r>
                        <a:rPr b="1" lang="en" sz="1200" u="none" cap="none" strike="noStrike">
                          <a:latin typeface="Calibri"/>
                          <a:ea typeface="Calibri"/>
                          <a:cs typeface="Calibri"/>
                          <a:sym typeface="Calibri"/>
                        </a:rPr>
                        <a:t>,</a:t>
                      </a:r>
                      <a:r>
                        <a:rPr b="1" lang="en" sz="1200">
                          <a:latin typeface="Calibri"/>
                          <a:ea typeface="Calibri"/>
                          <a:cs typeface="Calibri"/>
                          <a:sym typeface="Calibri"/>
                        </a:rPr>
                        <a:t>158</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r>
              <a:tr h="1759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Less: Host incentives</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16</a:t>
                      </a:r>
                      <a:r>
                        <a:rPr lang="en" sz="1200" u="none" cap="none" strike="noStrike">
                          <a:latin typeface="Calibri"/>
                          <a:ea typeface="Calibri"/>
                          <a:cs typeface="Calibri"/>
                          <a:sym typeface="Calibri"/>
                        </a:rPr>
                        <a:t>,</a:t>
                      </a:r>
                      <a:r>
                        <a:rPr lang="en" sz="1200">
                          <a:latin typeface="Calibri"/>
                          <a:ea typeface="Calibri"/>
                          <a:cs typeface="Calibri"/>
                          <a:sym typeface="Calibri"/>
                        </a:rPr>
                        <a:t>412</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3</a:t>
                      </a:r>
                      <a:r>
                        <a:rPr lang="en" sz="1200">
                          <a:latin typeface="Calibri"/>
                          <a:ea typeface="Calibri"/>
                          <a:cs typeface="Calibri"/>
                          <a:sym typeface="Calibri"/>
                        </a:rPr>
                        <a:t>2</a:t>
                      </a:r>
                      <a:r>
                        <a:rPr lang="en" sz="1200" u="none" cap="none" strike="noStrike">
                          <a:latin typeface="Calibri"/>
                          <a:ea typeface="Calibri"/>
                          <a:cs typeface="Calibri"/>
                          <a:sym typeface="Calibri"/>
                        </a:rPr>
                        <a:t>,</a:t>
                      </a:r>
                      <a:r>
                        <a:rPr lang="en" sz="1200">
                          <a:latin typeface="Calibri"/>
                          <a:ea typeface="Calibri"/>
                          <a:cs typeface="Calibri"/>
                          <a:sym typeface="Calibri"/>
                        </a:rPr>
                        <a:t>800</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93,567</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110</a:t>
                      </a:r>
                      <a:r>
                        <a:rPr lang="en" sz="1200" u="none" cap="none" strike="noStrike">
                          <a:latin typeface="Calibri"/>
                          <a:ea typeface="Calibri"/>
                          <a:cs typeface="Calibri"/>
                          <a:sym typeface="Calibri"/>
                        </a:rPr>
                        <a:t>,</a:t>
                      </a:r>
                      <a:r>
                        <a:rPr lang="en" sz="1200">
                          <a:latin typeface="Calibri"/>
                          <a:ea typeface="Calibri"/>
                          <a:cs typeface="Calibri"/>
                          <a:sym typeface="Calibri"/>
                        </a:rPr>
                        <a:t>664</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0897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Less: Marketing costs (excl. brand marketing)</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6</a:t>
                      </a:r>
                      <a:r>
                        <a:rPr lang="en" sz="1200" u="none" cap="none" strike="noStrike">
                          <a:latin typeface="Calibri"/>
                          <a:ea typeface="Calibri"/>
                          <a:cs typeface="Calibri"/>
                          <a:sym typeface="Calibri"/>
                        </a:rPr>
                        <a:t>4,</a:t>
                      </a:r>
                      <a:r>
                        <a:rPr lang="en" sz="1200">
                          <a:latin typeface="Calibri"/>
                          <a:ea typeface="Calibri"/>
                          <a:cs typeface="Calibri"/>
                          <a:sym typeface="Calibri"/>
                        </a:rPr>
                        <a:t>687</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(6</a:t>
                      </a:r>
                      <a:r>
                        <a:rPr lang="en" sz="1200" u="none" cap="none" strike="noStrike">
                          <a:latin typeface="Calibri"/>
                          <a:ea typeface="Calibri"/>
                          <a:cs typeface="Calibri"/>
                          <a:sym typeface="Calibri"/>
                        </a:rPr>
                        <a:t>,</a:t>
                      </a:r>
                      <a:r>
                        <a:rPr lang="en" sz="1200">
                          <a:latin typeface="Calibri"/>
                          <a:ea typeface="Calibri"/>
                          <a:cs typeface="Calibri"/>
                          <a:sym typeface="Calibri"/>
                        </a:rPr>
                        <a:t>386)</a:t>
                      </a:r>
                      <a:r>
                        <a:rPr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148</a:t>
                      </a:r>
                      <a:r>
                        <a:rPr lang="en" sz="1200" u="none" cap="none" strike="noStrike">
                          <a:latin typeface="Calibri"/>
                          <a:ea typeface="Calibri"/>
                          <a:cs typeface="Calibri"/>
                          <a:sym typeface="Calibri"/>
                        </a:rPr>
                        <a:t>,</a:t>
                      </a:r>
                      <a:r>
                        <a:rPr lang="en" sz="1200">
                          <a:latin typeface="Calibri"/>
                          <a:ea typeface="Calibri"/>
                          <a:cs typeface="Calibri"/>
                          <a:sym typeface="Calibri"/>
                        </a:rPr>
                        <a:t>686</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51</a:t>
                      </a:r>
                      <a:r>
                        <a:rPr lang="en" sz="1200">
                          <a:latin typeface="Calibri"/>
                          <a:ea typeface="Calibri"/>
                          <a:cs typeface="Calibri"/>
                          <a:sym typeface="Calibri"/>
                        </a:rPr>
                        <a:t>0</a:t>
                      </a:r>
                      <a:r>
                        <a:rPr lang="en" sz="1200" u="none" cap="none" strike="noStrike">
                          <a:latin typeface="Calibri"/>
                          <a:ea typeface="Calibri"/>
                          <a:cs typeface="Calibri"/>
                          <a:sym typeface="Calibri"/>
                        </a:rPr>
                        <a:t>,</a:t>
                      </a:r>
                      <a:r>
                        <a:rPr lang="en" sz="1200">
                          <a:latin typeface="Calibri"/>
                          <a:ea typeface="Calibri"/>
                          <a:cs typeface="Calibri"/>
                          <a:sym typeface="Calibri"/>
                        </a:rPr>
                        <a:t>494</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59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Contribution Profit / (Loss)</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1,</a:t>
                      </a:r>
                      <a:r>
                        <a:rPr b="1" lang="en" sz="1200">
                          <a:latin typeface="Calibri"/>
                          <a:ea typeface="Calibri"/>
                          <a:cs typeface="Calibri"/>
                          <a:sym typeface="Calibri"/>
                        </a:rPr>
                        <a:t>376</a:t>
                      </a:r>
                      <a:r>
                        <a:rPr b="1" lang="en" sz="1200" u="none" cap="none" strike="noStrike">
                          <a:latin typeface="Calibri"/>
                          <a:ea typeface="Calibri"/>
                          <a:cs typeface="Calibri"/>
                          <a:sym typeface="Calibri"/>
                        </a:rPr>
                        <a:t>,</a:t>
                      </a:r>
                      <a:r>
                        <a:rPr b="1" lang="en" sz="1200">
                          <a:latin typeface="Calibri"/>
                          <a:ea typeface="Calibri"/>
                          <a:cs typeface="Calibri"/>
                          <a:sym typeface="Calibri"/>
                        </a:rPr>
                        <a:t>719</a:t>
                      </a:r>
                      <a:r>
                        <a:rPr b="1" lang="en" sz="1200" u="none" cap="none" strike="noStrike">
                          <a:latin typeface="Calibri"/>
                          <a:ea typeface="Calibri"/>
                          <a:cs typeface="Calibri"/>
                          <a:sym typeface="Calibri"/>
                        </a:rPr>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1,2</a:t>
                      </a:r>
                      <a:r>
                        <a:rPr b="1" lang="en" sz="1200">
                          <a:latin typeface="Calibri"/>
                          <a:ea typeface="Calibri"/>
                          <a:cs typeface="Calibri"/>
                          <a:sym typeface="Calibri"/>
                        </a:rPr>
                        <a:t>83</a:t>
                      </a:r>
                      <a:r>
                        <a:rPr b="1" lang="en" sz="1200" u="none" cap="none" strike="noStrike">
                          <a:latin typeface="Calibri"/>
                          <a:ea typeface="Calibri"/>
                          <a:cs typeface="Calibri"/>
                          <a:sym typeface="Calibri"/>
                        </a:rPr>
                        <a:t>,</a:t>
                      </a:r>
                      <a:r>
                        <a:rPr b="1" lang="en" sz="1200">
                          <a:latin typeface="Calibri"/>
                          <a:ea typeface="Calibri"/>
                          <a:cs typeface="Calibri"/>
                          <a:sym typeface="Calibri"/>
                        </a:rPr>
                        <a:t>994</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3</a:t>
                      </a:r>
                      <a:r>
                        <a:rPr b="1" lang="en" sz="1200" u="none" cap="none" strike="noStrike">
                          <a:latin typeface="Calibri"/>
                          <a:ea typeface="Calibri"/>
                          <a:cs typeface="Calibri"/>
                          <a:sym typeface="Calibri"/>
                        </a:rPr>
                        <a:t>,</a:t>
                      </a:r>
                      <a:r>
                        <a:rPr b="1" lang="en" sz="1200">
                          <a:latin typeface="Calibri"/>
                          <a:ea typeface="Calibri"/>
                          <a:cs typeface="Calibri"/>
                          <a:sym typeface="Calibri"/>
                        </a:rPr>
                        <a:t>711</a:t>
                      </a:r>
                      <a:r>
                        <a:rPr b="1" lang="en" sz="1200" u="none" cap="none" strike="noStrike">
                          <a:latin typeface="Calibri"/>
                          <a:ea typeface="Calibri"/>
                          <a:cs typeface="Calibri"/>
                          <a:sym typeface="Calibri"/>
                        </a:rPr>
                        <a:t>,</a:t>
                      </a:r>
                      <a:r>
                        <a:rPr b="1" lang="en" sz="1200">
                          <a:latin typeface="Calibri"/>
                          <a:ea typeface="Calibri"/>
                          <a:cs typeface="Calibri"/>
                          <a:sym typeface="Calibri"/>
                        </a:rPr>
                        <a:t>970</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2</a:t>
                      </a:r>
                      <a:r>
                        <a:rPr b="1" lang="en" sz="1200" u="none" cap="none" strike="noStrike">
                          <a:latin typeface="Calibri"/>
                          <a:ea typeface="Calibri"/>
                          <a:cs typeface="Calibri"/>
                          <a:sym typeface="Calibri"/>
                        </a:rPr>
                        <a:t>,</a:t>
                      </a:r>
                      <a:r>
                        <a:rPr b="1" lang="en" sz="1200">
                          <a:latin typeface="Calibri"/>
                          <a:ea typeface="Calibri"/>
                          <a:cs typeface="Calibri"/>
                          <a:sym typeface="Calibri"/>
                        </a:rPr>
                        <a:t>950</a:t>
                      </a:r>
                      <a:r>
                        <a:rPr b="1" lang="en" sz="1200" u="none" cap="none" strike="noStrike">
                          <a:latin typeface="Calibri"/>
                          <a:ea typeface="Calibri"/>
                          <a:cs typeface="Calibri"/>
                          <a:sym typeface="Calibri"/>
                        </a:rPr>
                        <a:t>,</a:t>
                      </a:r>
                      <a:r>
                        <a:rPr b="1" lang="en" sz="1200">
                          <a:latin typeface="Calibri"/>
                          <a:ea typeface="Calibri"/>
                          <a:cs typeface="Calibri"/>
                          <a:sym typeface="Calibri"/>
                        </a:rPr>
                        <a:t>921</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CECD5"/>
                    </a:solidFill>
                  </a:tcPr>
                </a:tc>
              </a:tr>
              <a:tr h="1762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Contribution margin</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5</a:t>
                      </a:r>
                      <a:r>
                        <a:rPr lang="en" sz="1200">
                          <a:latin typeface="Calibri"/>
                          <a:ea typeface="Calibri"/>
                          <a:cs typeface="Calibri"/>
                          <a:sym typeface="Calibri"/>
                        </a:rPr>
                        <a:t>8</a:t>
                      </a:r>
                      <a:r>
                        <a:rPr lang="en"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5</a:t>
                      </a:r>
                      <a:r>
                        <a:rPr lang="en" sz="1200">
                          <a:latin typeface="Calibri"/>
                          <a:ea typeface="Calibri"/>
                          <a:cs typeface="Calibri"/>
                          <a:sym typeface="Calibri"/>
                        </a:rPr>
                        <a:t>2</a:t>
                      </a:r>
                      <a:r>
                        <a:rPr lang="en"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5</a:t>
                      </a:r>
                      <a:r>
                        <a:rPr lang="en" sz="1200">
                          <a:latin typeface="Calibri"/>
                          <a:ea typeface="Calibri"/>
                          <a:cs typeface="Calibri"/>
                          <a:sym typeface="Calibri"/>
                        </a:rPr>
                        <a:t>3</a:t>
                      </a:r>
                      <a:r>
                        <a:rPr lang="en"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43</a:t>
                      </a:r>
                      <a:r>
                        <a:rPr lang="en"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p11"/>
          <p:cNvGrpSpPr/>
          <p:nvPr/>
        </p:nvGrpSpPr>
        <p:grpSpPr>
          <a:xfrm>
            <a:off x="-20600" y="4835525"/>
            <a:ext cx="9183900" cy="307800"/>
            <a:chOff x="-20600" y="4835525"/>
            <a:chExt cx="9183900" cy="307800"/>
          </a:xfrm>
        </p:grpSpPr>
        <p:sp>
          <p:nvSpPr>
            <p:cNvPr id="382" name="Google Shape;382;p11"/>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3" name="Google Shape;383;p11"/>
            <p:cNvPicPr preferRelativeResize="0"/>
            <p:nvPr/>
          </p:nvPicPr>
          <p:blipFill rotWithShape="1">
            <a:blip r:embed="rId3">
              <a:alphaModFix/>
            </a:blip>
            <a:srcRect b="28516" l="0" r="0" t="26718"/>
            <a:stretch/>
          </p:blipFill>
          <p:spPr>
            <a:xfrm>
              <a:off x="397950" y="4900775"/>
              <a:ext cx="638448" cy="160750"/>
            </a:xfrm>
            <a:prstGeom prst="rect">
              <a:avLst/>
            </a:prstGeom>
            <a:noFill/>
            <a:ln>
              <a:noFill/>
            </a:ln>
          </p:spPr>
        </p:pic>
      </p:grpSp>
      <p:sp>
        <p:nvSpPr>
          <p:cNvPr id="384" name="Google Shape;384;p11"/>
          <p:cNvSpPr txBox="1"/>
          <p:nvPr/>
        </p:nvSpPr>
        <p:spPr>
          <a:xfrm>
            <a:off x="311700" y="4196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266"/>
              <a:buFont typeface="Arial"/>
              <a:buNone/>
            </a:pPr>
            <a:r>
              <a:rPr b="0" i="0" lang="en" sz="2250" u="none" cap="none" strike="noStrike">
                <a:solidFill>
                  <a:schemeClr val="dk1"/>
                </a:solidFill>
                <a:latin typeface="Montserrat ExtraBold"/>
                <a:ea typeface="Montserrat ExtraBold"/>
                <a:cs typeface="Montserrat ExtraBold"/>
                <a:sym typeface="Montserrat ExtraBold"/>
              </a:rPr>
              <a:t>Adjusted EBITDA</a:t>
            </a:r>
            <a:endParaRPr b="0" i="0" sz="2250" u="none" cap="none" strike="noStrike">
              <a:solidFill>
                <a:schemeClr val="dk1"/>
              </a:solidFill>
              <a:latin typeface="Montserrat ExtraBold"/>
              <a:ea typeface="Montserrat ExtraBold"/>
              <a:cs typeface="Montserrat ExtraBold"/>
              <a:sym typeface="Montserrat ExtraBold"/>
            </a:endParaRPr>
          </a:p>
        </p:txBody>
      </p:sp>
      <p:cxnSp>
        <p:nvCxnSpPr>
          <p:cNvPr id="385" name="Google Shape;385;p11"/>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sp>
        <p:nvSpPr>
          <p:cNvPr id="386" name="Google Shape;386;p11"/>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387" name="Google Shape;387;p11"/>
          <p:cNvGraphicFramePr/>
          <p:nvPr/>
        </p:nvGraphicFramePr>
        <p:xfrm>
          <a:off x="414336" y="1124158"/>
          <a:ext cx="3000000" cy="3000000"/>
        </p:xfrm>
        <a:graphic>
          <a:graphicData uri="http://schemas.openxmlformats.org/drawingml/2006/table">
            <a:tbl>
              <a:tblPr>
                <a:noFill/>
                <a:tableStyleId>{F0507CE3-0F62-4C11-A871-CA62686E675B}</a:tableStyleId>
              </a:tblPr>
              <a:tblGrid>
                <a:gridCol w="3166500"/>
                <a:gridCol w="1186025"/>
                <a:gridCol w="1196500"/>
                <a:gridCol w="1175550"/>
                <a:gridCol w="1186025"/>
              </a:tblGrid>
              <a:tr h="472025">
                <a:tc rowSpan="2">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For the Three Months Ended </a:t>
                      </a:r>
                      <a:r>
                        <a:rPr b="1" lang="en" sz="1200">
                          <a:solidFill>
                            <a:schemeClr val="lt1"/>
                          </a:solidFill>
                          <a:latin typeface="Calibri"/>
                          <a:ea typeface="Calibri"/>
                          <a:cs typeface="Calibri"/>
                          <a:sym typeface="Calibri"/>
                        </a:rPr>
                        <a:t>Dec</a:t>
                      </a:r>
                      <a:r>
                        <a:rPr b="1" lang="en" sz="1200" u="none" cap="none" strike="noStrike">
                          <a:solidFill>
                            <a:schemeClr val="lt1"/>
                          </a:solidFill>
                          <a:latin typeface="Calibri"/>
                          <a:ea typeface="Calibri"/>
                          <a:cs typeface="Calibri"/>
                          <a:sym typeface="Calibri"/>
                        </a:rPr>
                        <a:t> 3</a:t>
                      </a:r>
                      <a:r>
                        <a:rPr b="1" lang="en" sz="1200">
                          <a:solidFill>
                            <a:schemeClr val="lt1"/>
                          </a:solidFill>
                          <a:latin typeface="Calibri"/>
                          <a:ea typeface="Calibri"/>
                          <a:cs typeface="Calibri"/>
                          <a:sym typeface="Calibri"/>
                        </a:rPr>
                        <a:t>1</a:t>
                      </a:r>
                      <a:r>
                        <a:rPr b="1" lang="en" sz="1200" u="none" cap="none" strike="noStrike">
                          <a:solidFill>
                            <a:schemeClr val="lt1"/>
                          </a:solidFill>
                          <a:latin typeface="Calibri"/>
                          <a:ea typeface="Calibri"/>
                          <a:cs typeface="Calibri"/>
                          <a:sym typeface="Calibri"/>
                        </a:rPr>
                        <a:t>,</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hMerge="1"/>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For the </a:t>
                      </a:r>
                      <a:r>
                        <a:rPr b="1" lang="en" sz="1200">
                          <a:solidFill>
                            <a:schemeClr val="lt1"/>
                          </a:solidFill>
                          <a:latin typeface="Calibri"/>
                          <a:ea typeface="Calibri"/>
                          <a:cs typeface="Calibri"/>
                          <a:sym typeface="Calibri"/>
                        </a:rPr>
                        <a:t>Nine</a:t>
                      </a:r>
                      <a:r>
                        <a:rPr b="1" lang="en" sz="1200" u="none" cap="none" strike="noStrike">
                          <a:solidFill>
                            <a:schemeClr val="lt1"/>
                          </a:solidFill>
                          <a:latin typeface="Calibri"/>
                          <a:ea typeface="Calibri"/>
                          <a:cs typeface="Calibri"/>
                          <a:sym typeface="Calibri"/>
                        </a:rPr>
                        <a:t> Months Ended </a:t>
                      </a:r>
                      <a:r>
                        <a:rPr b="1" lang="en" sz="1200">
                          <a:solidFill>
                            <a:schemeClr val="lt1"/>
                          </a:solidFill>
                          <a:latin typeface="Calibri"/>
                          <a:ea typeface="Calibri"/>
                          <a:cs typeface="Calibri"/>
                          <a:sym typeface="Calibri"/>
                        </a:rPr>
                        <a:t>Dec 31</a:t>
                      </a:r>
                      <a:r>
                        <a:rPr b="1" lang="en" sz="1200" u="none" cap="none" strike="noStrike">
                          <a:solidFill>
                            <a:schemeClr val="lt1"/>
                          </a:solidFill>
                          <a:latin typeface="Calibri"/>
                          <a:ea typeface="Calibri"/>
                          <a:cs typeface="Calibri"/>
                          <a:sym typeface="Calibri"/>
                        </a:rPr>
                        <a:t>,</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hMerge="1"/>
              </a:tr>
              <a:tr h="23602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 </a:t>
                      </a:r>
                      <a:r>
                        <a:rPr b="1" lang="en" sz="1200" u="none" cap="none" strike="noStrike">
                          <a:solidFill>
                            <a:schemeClr val="lt1"/>
                          </a:solidFill>
                          <a:latin typeface="Calibri"/>
                          <a:ea typeface="Calibri"/>
                          <a:cs typeface="Calibri"/>
                          <a:sym typeface="Calibri"/>
                        </a:rPr>
                        <a:t>2025-26</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 </a:t>
                      </a:r>
                      <a:r>
                        <a:rPr b="1" lang="en" sz="1200" u="none" cap="none" strike="noStrike">
                          <a:solidFill>
                            <a:schemeClr val="lt1"/>
                          </a:solidFill>
                          <a:latin typeface="Calibri"/>
                          <a:ea typeface="Calibri"/>
                          <a:cs typeface="Calibri"/>
                          <a:sym typeface="Calibri"/>
                        </a:rPr>
                        <a:t>2024-25</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 </a:t>
                      </a:r>
                      <a:r>
                        <a:rPr b="1" lang="en" sz="1200" u="none" cap="none" strike="noStrike">
                          <a:solidFill>
                            <a:schemeClr val="lt1"/>
                          </a:solidFill>
                          <a:latin typeface="Calibri"/>
                          <a:ea typeface="Calibri"/>
                          <a:cs typeface="Calibri"/>
                          <a:sym typeface="Calibri"/>
                        </a:rPr>
                        <a:t>2025-26</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 </a:t>
                      </a:r>
                      <a:r>
                        <a:rPr b="1" lang="en" sz="1200" u="none" cap="none" strike="noStrike">
                          <a:solidFill>
                            <a:schemeClr val="lt1"/>
                          </a:solidFill>
                          <a:latin typeface="Calibri"/>
                          <a:ea typeface="Calibri"/>
                          <a:cs typeface="Calibri"/>
                          <a:sym typeface="Calibri"/>
                        </a:rPr>
                        <a:t>2024-25</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r>
              <a:tr h="2360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Net (Loss)</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  (7</a:t>
                      </a:r>
                      <a:r>
                        <a:rPr b="1" lang="en" sz="1200">
                          <a:latin typeface="Calibri"/>
                          <a:ea typeface="Calibri"/>
                          <a:cs typeface="Calibri"/>
                          <a:sym typeface="Calibri"/>
                        </a:rPr>
                        <a:t>21</a:t>
                      </a:r>
                      <a:r>
                        <a:rPr b="1" lang="en" sz="1200" u="none" cap="none" strike="noStrike">
                          <a:latin typeface="Calibri"/>
                          <a:ea typeface="Calibri"/>
                          <a:cs typeface="Calibri"/>
                          <a:sym typeface="Calibri"/>
                        </a:rPr>
                        <a:t>,</a:t>
                      </a:r>
                      <a:r>
                        <a:rPr b="1" lang="en" sz="1200">
                          <a:latin typeface="Calibri"/>
                          <a:ea typeface="Calibri"/>
                          <a:cs typeface="Calibri"/>
                          <a:sym typeface="Calibri"/>
                        </a:rPr>
                        <a:t>472</a:t>
                      </a:r>
                      <a:r>
                        <a:rPr b="1" lang="en" sz="1200" u="none" cap="none" strike="noStrike">
                          <a:latin typeface="Calibri"/>
                          <a:ea typeface="Calibri"/>
                          <a:cs typeface="Calibri"/>
                          <a:sym typeface="Calibri"/>
                        </a:rPr>
                        <a:t>) </a:t>
                      </a:r>
                      <a:endParaRPr b="1"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7</a:t>
                      </a:r>
                      <a:r>
                        <a:rPr b="1" lang="en" sz="1200" u="none" cap="none" strike="noStrike">
                          <a:latin typeface="Calibri"/>
                          <a:ea typeface="Calibri"/>
                          <a:cs typeface="Calibri"/>
                          <a:sym typeface="Calibri"/>
                        </a:rPr>
                        <a:t>,</a:t>
                      </a:r>
                      <a:r>
                        <a:rPr b="1" lang="en" sz="1200">
                          <a:latin typeface="Calibri"/>
                          <a:ea typeface="Calibri"/>
                          <a:cs typeface="Calibri"/>
                          <a:sym typeface="Calibri"/>
                        </a:rPr>
                        <a:t>922</a:t>
                      </a:r>
                      <a:r>
                        <a:rPr b="1" lang="en" sz="1200" u="none" cap="none" strike="noStrike">
                          <a:latin typeface="Calibri"/>
                          <a:ea typeface="Calibri"/>
                          <a:cs typeface="Calibri"/>
                          <a:sym typeface="Calibri"/>
                        </a:rPr>
                        <a:t>,</a:t>
                      </a:r>
                      <a:r>
                        <a:rPr b="1" lang="en" sz="1200">
                          <a:latin typeface="Calibri"/>
                          <a:ea typeface="Calibri"/>
                          <a:cs typeface="Calibri"/>
                          <a:sym typeface="Calibri"/>
                        </a:rPr>
                        <a:t>063</a:t>
                      </a:r>
                      <a:r>
                        <a:rPr b="1" lang="en" sz="1200" u="none" cap="none" strike="noStrike">
                          <a:latin typeface="Calibri"/>
                          <a:ea typeface="Calibri"/>
                          <a:cs typeface="Calibri"/>
                          <a:sym typeface="Calibri"/>
                        </a:rPr>
                        <a:t>)</a:t>
                      </a:r>
                      <a:endParaRPr b="1"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5</a:t>
                      </a:r>
                      <a:r>
                        <a:rPr b="1" lang="en" sz="1200" u="none" cap="none" strike="noStrike">
                          <a:latin typeface="Calibri"/>
                          <a:ea typeface="Calibri"/>
                          <a:cs typeface="Calibri"/>
                          <a:sym typeface="Calibri"/>
                        </a:rPr>
                        <a:t>,</a:t>
                      </a:r>
                      <a:r>
                        <a:rPr b="1" lang="en" sz="1200">
                          <a:latin typeface="Calibri"/>
                          <a:ea typeface="Calibri"/>
                          <a:cs typeface="Calibri"/>
                          <a:sym typeface="Calibri"/>
                        </a:rPr>
                        <a:t>720</a:t>
                      </a:r>
                      <a:r>
                        <a:rPr b="1" lang="en" sz="1200" u="none" cap="none" strike="noStrike">
                          <a:latin typeface="Calibri"/>
                          <a:ea typeface="Calibri"/>
                          <a:cs typeface="Calibri"/>
                          <a:sym typeface="Calibri"/>
                        </a:rPr>
                        <a:t>,</a:t>
                      </a:r>
                      <a:r>
                        <a:rPr b="1" lang="en" sz="1200">
                          <a:latin typeface="Calibri"/>
                          <a:ea typeface="Calibri"/>
                          <a:cs typeface="Calibri"/>
                          <a:sym typeface="Calibri"/>
                        </a:rPr>
                        <a:t>934</a:t>
                      </a:r>
                      <a:r>
                        <a:rPr b="1" lang="en" sz="1200" u="none" cap="none" strike="noStrike">
                          <a:latin typeface="Calibri"/>
                          <a:ea typeface="Calibri"/>
                          <a:cs typeface="Calibri"/>
                          <a:sym typeface="Calibri"/>
                        </a:rPr>
                        <a:t>)</a:t>
                      </a:r>
                      <a:endParaRPr b="1"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13</a:t>
                      </a:r>
                      <a:r>
                        <a:rPr b="1" lang="en" sz="1200" u="none" cap="none" strike="noStrike">
                          <a:latin typeface="Calibri"/>
                          <a:ea typeface="Calibri"/>
                          <a:cs typeface="Calibri"/>
                          <a:sym typeface="Calibri"/>
                        </a:rPr>
                        <a:t>,8</a:t>
                      </a:r>
                      <a:r>
                        <a:rPr b="1" lang="en" sz="1200">
                          <a:latin typeface="Calibri"/>
                          <a:ea typeface="Calibri"/>
                          <a:cs typeface="Calibri"/>
                          <a:sym typeface="Calibri"/>
                        </a:rPr>
                        <a:t>05</a:t>
                      </a:r>
                      <a:r>
                        <a:rPr b="1" lang="en" sz="1200" u="none" cap="none" strike="noStrike">
                          <a:latin typeface="Calibri"/>
                          <a:ea typeface="Calibri"/>
                          <a:cs typeface="Calibri"/>
                          <a:sym typeface="Calibri"/>
                        </a:rPr>
                        <a:t>,</a:t>
                      </a:r>
                      <a:r>
                        <a:rPr b="1" lang="en" sz="1200">
                          <a:latin typeface="Calibri"/>
                          <a:ea typeface="Calibri"/>
                          <a:cs typeface="Calibri"/>
                          <a:sym typeface="Calibri"/>
                        </a:rPr>
                        <a:t>617</a:t>
                      </a:r>
                      <a:r>
                        <a:rPr b="1" lang="en" sz="1200" u="none" cap="none" strike="noStrike">
                          <a:latin typeface="Calibri"/>
                          <a:ea typeface="Calibri"/>
                          <a:cs typeface="Calibri"/>
                          <a:sym typeface="Calibri"/>
                        </a:rPr>
                        <a:t>)</a:t>
                      </a:r>
                      <a:endParaRPr b="1" sz="14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27535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Add/(deduct)</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753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Stock-based compensation</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6</a:t>
                      </a:r>
                      <a:r>
                        <a:rPr lang="en" sz="1200">
                          <a:latin typeface="Calibri"/>
                          <a:ea typeface="Calibri"/>
                          <a:cs typeface="Calibri"/>
                          <a:sym typeface="Calibri"/>
                        </a:rPr>
                        <a:t>18</a:t>
                      </a:r>
                      <a:r>
                        <a:rPr lang="en" sz="1200" u="none" cap="none" strike="noStrike">
                          <a:latin typeface="Calibri"/>
                          <a:ea typeface="Calibri"/>
                          <a:cs typeface="Calibri"/>
                          <a:sym typeface="Calibri"/>
                        </a:rPr>
                        <a:t>,</a:t>
                      </a:r>
                      <a:r>
                        <a:rPr lang="en" sz="1200">
                          <a:latin typeface="Calibri"/>
                          <a:ea typeface="Calibri"/>
                          <a:cs typeface="Calibri"/>
                          <a:sym typeface="Calibri"/>
                        </a:rPr>
                        <a:t>227</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1,303</a:t>
                      </a:r>
                      <a:r>
                        <a:rPr lang="en" sz="1200" u="none" cap="none" strike="noStrike">
                          <a:latin typeface="Calibri"/>
                          <a:ea typeface="Calibri"/>
                          <a:cs typeface="Calibri"/>
                          <a:sym typeface="Calibri"/>
                        </a:rPr>
                        <a:t>,</a:t>
                      </a:r>
                      <a:r>
                        <a:rPr lang="en" sz="1200">
                          <a:latin typeface="Calibri"/>
                          <a:ea typeface="Calibri"/>
                          <a:cs typeface="Calibri"/>
                          <a:sym typeface="Calibri"/>
                        </a:rPr>
                        <a:t>279</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72025">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Depreciation and amortization</a:t>
                      </a:r>
                      <a:endParaRPr sz="12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Finance costs</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2</a:t>
                      </a:r>
                      <a:r>
                        <a:rPr lang="en" sz="1200" u="none" cap="none" strike="noStrike">
                          <a:latin typeface="Calibri"/>
                          <a:ea typeface="Calibri"/>
                          <a:cs typeface="Calibri"/>
                          <a:sym typeface="Calibri"/>
                        </a:rPr>
                        <a:t>5,</a:t>
                      </a:r>
                      <a:r>
                        <a:rPr lang="en" sz="1200">
                          <a:latin typeface="Calibri"/>
                          <a:ea typeface="Calibri"/>
                          <a:cs typeface="Calibri"/>
                          <a:sym typeface="Calibri"/>
                        </a:rPr>
                        <a:t>315</a:t>
                      </a:r>
                      <a:endParaRPr sz="12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47</a:t>
                      </a:r>
                      <a:r>
                        <a:rPr lang="en" sz="1200">
                          <a:latin typeface="Calibri"/>
                          <a:ea typeface="Calibri"/>
                          <a:cs typeface="Calibri"/>
                          <a:sym typeface="Calibri"/>
                        </a:rPr>
                        <a:t>4</a:t>
                      </a:r>
                      <a:r>
                        <a:rPr lang="en" sz="1200" u="none" cap="none" strike="noStrike">
                          <a:latin typeface="Calibri"/>
                          <a:ea typeface="Calibri"/>
                          <a:cs typeface="Calibri"/>
                          <a:sym typeface="Calibri"/>
                        </a:rPr>
                        <a:t>,</a:t>
                      </a:r>
                      <a:r>
                        <a:rPr lang="en" sz="1200">
                          <a:latin typeface="Calibri"/>
                          <a:ea typeface="Calibri"/>
                          <a:cs typeface="Calibri"/>
                          <a:sym typeface="Calibri"/>
                        </a:rPr>
                        <a:t>036</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90</a:t>
                      </a:r>
                      <a:r>
                        <a:rPr lang="en" sz="1200" u="none" cap="none" strike="noStrike">
                          <a:latin typeface="Calibri"/>
                          <a:ea typeface="Calibri"/>
                          <a:cs typeface="Calibri"/>
                          <a:sym typeface="Calibri"/>
                        </a:rPr>
                        <a:t>,</a:t>
                      </a:r>
                      <a:r>
                        <a:rPr lang="en" sz="1200">
                          <a:latin typeface="Calibri"/>
                          <a:ea typeface="Calibri"/>
                          <a:cs typeface="Calibri"/>
                          <a:sym typeface="Calibri"/>
                        </a:rPr>
                        <a:t>521</a:t>
                      </a:r>
                      <a:endParaRPr sz="12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200"/>
                        <a:buFont typeface="Arial"/>
                        <a:buNone/>
                      </a:pPr>
                      <a:r>
                        <a:rPr lang="en" sz="1200">
                          <a:latin typeface="Calibri"/>
                          <a:ea typeface="Calibri"/>
                          <a:cs typeface="Calibri"/>
                          <a:sym typeface="Calibri"/>
                        </a:rPr>
                        <a:t>4</a:t>
                      </a:r>
                      <a:r>
                        <a:rPr lang="en" sz="1200" u="none" cap="none" strike="noStrike">
                          <a:latin typeface="Calibri"/>
                          <a:ea typeface="Calibri"/>
                          <a:cs typeface="Calibri"/>
                          <a:sym typeface="Calibri"/>
                        </a:rPr>
                        <a:t>,</a:t>
                      </a:r>
                      <a:r>
                        <a:rPr lang="en" sz="1200">
                          <a:latin typeface="Calibri"/>
                          <a:ea typeface="Calibri"/>
                          <a:cs typeface="Calibri"/>
                          <a:sym typeface="Calibri"/>
                        </a:rPr>
                        <a:t>050</a:t>
                      </a:r>
                      <a:r>
                        <a:rPr lang="en" sz="1200" u="none" cap="none" strike="noStrike">
                          <a:latin typeface="Calibri"/>
                          <a:ea typeface="Calibri"/>
                          <a:cs typeface="Calibri"/>
                          <a:sym typeface="Calibri"/>
                        </a:rPr>
                        <a:t>,</a:t>
                      </a:r>
                      <a:r>
                        <a:rPr lang="en" sz="1200">
                          <a:latin typeface="Calibri"/>
                          <a:ea typeface="Calibri"/>
                          <a:cs typeface="Calibri"/>
                          <a:sym typeface="Calibri"/>
                        </a:rPr>
                        <a:t>856</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95</a:t>
                      </a:r>
                      <a:r>
                        <a:rPr lang="en" sz="1200" u="none" cap="none" strike="noStrike">
                          <a:latin typeface="Calibri"/>
                          <a:ea typeface="Calibri"/>
                          <a:cs typeface="Calibri"/>
                          <a:sym typeface="Calibri"/>
                        </a:rPr>
                        <a:t>,</a:t>
                      </a:r>
                      <a:r>
                        <a:rPr lang="en" sz="1200">
                          <a:latin typeface="Calibri"/>
                          <a:ea typeface="Calibri"/>
                          <a:cs typeface="Calibri"/>
                          <a:sym typeface="Calibri"/>
                        </a:rPr>
                        <a:t>795</a:t>
                      </a:r>
                      <a:endParaRPr sz="12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200"/>
                        <a:buFont typeface="Arial"/>
                        <a:buNone/>
                      </a:pPr>
                      <a:r>
                        <a:rPr lang="en" sz="1200">
                          <a:latin typeface="Calibri"/>
                          <a:ea typeface="Calibri"/>
                          <a:cs typeface="Calibri"/>
                          <a:sym typeface="Calibri"/>
                        </a:rPr>
                        <a:t>1,377</a:t>
                      </a:r>
                      <a:r>
                        <a:rPr lang="en" sz="1200" u="none" cap="none" strike="noStrike">
                          <a:latin typeface="Calibri"/>
                          <a:ea typeface="Calibri"/>
                          <a:cs typeface="Calibri"/>
                          <a:sym typeface="Calibri"/>
                        </a:rPr>
                        <a:t>,8</a:t>
                      </a:r>
                      <a:r>
                        <a:rPr lang="en" sz="1200">
                          <a:latin typeface="Calibri"/>
                          <a:ea typeface="Calibri"/>
                          <a:cs typeface="Calibri"/>
                          <a:sym typeface="Calibri"/>
                        </a:rPr>
                        <a:t>49</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30</a:t>
                      </a:r>
                      <a:r>
                        <a:rPr lang="en" sz="1200" u="none" cap="none" strike="noStrike">
                          <a:latin typeface="Calibri"/>
                          <a:ea typeface="Calibri"/>
                          <a:cs typeface="Calibri"/>
                          <a:sym typeface="Calibri"/>
                        </a:rPr>
                        <a:t>5,</a:t>
                      </a:r>
                      <a:r>
                        <a:rPr lang="en" sz="1200">
                          <a:latin typeface="Calibri"/>
                          <a:ea typeface="Calibri"/>
                          <a:cs typeface="Calibri"/>
                          <a:sym typeface="Calibri"/>
                        </a:rPr>
                        <a:t>658</a:t>
                      </a:r>
                      <a:endParaRPr sz="1200" u="none" cap="none" strike="noStrike">
                        <a:latin typeface="Calibri"/>
                        <a:ea typeface="Calibri"/>
                        <a:cs typeface="Calibri"/>
                        <a:sym typeface="Calibri"/>
                      </a:endParaRPr>
                    </a:p>
                    <a:p>
                      <a:pPr indent="0" lvl="0" marL="0" marR="0" rtl="0" algn="r">
                        <a:lnSpc>
                          <a:spcPct val="115000"/>
                        </a:lnSpc>
                        <a:spcBef>
                          <a:spcPts val="0"/>
                        </a:spcBef>
                        <a:spcAft>
                          <a:spcPts val="0"/>
                        </a:spcAft>
                        <a:buClr>
                          <a:srgbClr val="000000"/>
                        </a:buClr>
                        <a:buSzPts val="1200"/>
                        <a:buFont typeface="Arial"/>
                        <a:buNone/>
                      </a:pPr>
                      <a:r>
                        <a:rPr lang="en" sz="1200">
                          <a:latin typeface="Calibri"/>
                          <a:ea typeface="Calibri"/>
                          <a:cs typeface="Calibri"/>
                          <a:sym typeface="Calibri"/>
                        </a:rPr>
                        <a:t>6</a:t>
                      </a:r>
                      <a:r>
                        <a:rPr lang="en" sz="1200" u="none" cap="none" strike="noStrike">
                          <a:latin typeface="Calibri"/>
                          <a:ea typeface="Calibri"/>
                          <a:cs typeface="Calibri"/>
                          <a:sym typeface="Calibri"/>
                        </a:rPr>
                        <a:t>,</a:t>
                      </a:r>
                      <a:r>
                        <a:rPr lang="en" sz="1200">
                          <a:latin typeface="Calibri"/>
                          <a:ea typeface="Calibri"/>
                          <a:cs typeface="Calibri"/>
                          <a:sym typeface="Calibri"/>
                        </a:rPr>
                        <a:t>127</a:t>
                      </a:r>
                      <a:r>
                        <a:rPr lang="en" sz="1200" u="none" cap="none" strike="noStrike">
                          <a:latin typeface="Calibri"/>
                          <a:ea typeface="Calibri"/>
                          <a:cs typeface="Calibri"/>
                          <a:sym typeface="Calibri"/>
                        </a:rPr>
                        <a:t>,</a:t>
                      </a:r>
                      <a:r>
                        <a:rPr lang="en" sz="1200">
                          <a:latin typeface="Calibri"/>
                          <a:ea typeface="Calibri"/>
                          <a:cs typeface="Calibri"/>
                          <a:sym typeface="Calibri"/>
                        </a:rPr>
                        <a:t>161</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6025">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Other (income)</a:t>
                      </a:r>
                      <a:r>
                        <a:rPr lang="en" sz="1200">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expenses</a:t>
                      </a:r>
                      <a:r>
                        <a:rPr lang="en" sz="1200" u="none" cap="none" strike="noStrike">
                          <a:latin typeface="Calibri"/>
                          <a:ea typeface="Calibri"/>
                          <a:cs typeface="Calibri"/>
                          <a:sym typeface="Calibri"/>
                        </a:rPr>
                        <a:t>, net</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Calibri"/>
                          <a:ea typeface="Calibri"/>
                          <a:cs typeface="Calibri"/>
                          <a:sym typeface="Calibri"/>
                        </a:rPr>
                        <a:t>(1,</a:t>
                      </a:r>
                      <a:r>
                        <a:rPr lang="en" sz="1200">
                          <a:solidFill>
                            <a:schemeClr val="dk1"/>
                          </a:solidFill>
                          <a:latin typeface="Calibri"/>
                          <a:ea typeface="Calibri"/>
                          <a:cs typeface="Calibri"/>
                          <a:sym typeface="Calibri"/>
                        </a:rPr>
                        <a:t>226</a:t>
                      </a:r>
                      <a:r>
                        <a:rPr lang="en" sz="1200" u="none" cap="none" strike="noStrike">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383</a:t>
                      </a:r>
                      <a:r>
                        <a:rPr lang="en" sz="1200" u="none" cap="none" strike="noStrike">
                          <a:solidFill>
                            <a:schemeClr val="dk1"/>
                          </a:solidFill>
                          <a:latin typeface="Calibri"/>
                          <a:ea typeface="Calibri"/>
                          <a:cs typeface="Calibri"/>
                          <a:sym typeface="Calibri"/>
                        </a:rPr>
                        <a:t>)</a:t>
                      </a:r>
                      <a:r>
                        <a:rPr lang="en" sz="1200" u="none" cap="none" strike="noStrike">
                          <a:latin typeface="Calibri"/>
                          <a:ea typeface="Calibri"/>
                          <a:cs typeface="Calibri"/>
                          <a:sym typeface="Calibri"/>
                        </a:rPr>
                        <a:t> </a:t>
                      </a:r>
                      <a:r>
                        <a:rPr b="1" lang="en" sz="1200" u="none" cap="none" strike="noStrike">
                          <a:solidFill>
                            <a:schemeClr val="dk1"/>
                          </a:solidFill>
                          <a:latin typeface="Calibri"/>
                          <a:ea typeface="Calibri"/>
                          <a:cs typeface="Calibri"/>
                          <a:sym typeface="Calibri"/>
                        </a:rPr>
                        <a:t> </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757</a:t>
                      </a:r>
                      <a:r>
                        <a:rPr lang="en" sz="1200" u="none" cap="none" strike="noStrike">
                          <a:latin typeface="Calibri"/>
                          <a:ea typeface="Calibri"/>
                          <a:cs typeface="Calibri"/>
                          <a:sym typeface="Calibri"/>
                        </a:rPr>
                        <a:t>,</a:t>
                      </a:r>
                      <a:r>
                        <a:rPr lang="en" sz="1200">
                          <a:latin typeface="Calibri"/>
                          <a:ea typeface="Calibri"/>
                          <a:cs typeface="Calibri"/>
                          <a:sym typeface="Calibri"/>
                        </a:rPr>
                        <a:t>826</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799</a:t>
                      </a:r>
                      <a:r>
                        <a:rPr lang="en" sz="1200" u="none" cap="none" strike="noStrike">
                          <a:latin typeface="Calibri"/>
                          <a:ea typeface="Calibri"/>
                          <a:cs typeface="Calibri"/>
                          <a:sym typeface="Calibri"/>
                        </a:rPr>
                        <a:t>,</a:t>
                      </a:r>
                      <a:r>
                        <a:rPr lang="en" sz="1200">
                          <a:latin typeface="Calibri"/>
                          <a:ea typeface="Calibri"/>
                          <a:cs typeface="Calibri"/>
                          <a:sym typeface="Calibri"/>
                        </a:rPr>
                        <a:t>361)</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lang="en" sz="1200">
                          <a:latin typeface="Calibri"/>
                          <a:ea typeface="Calibri"/>
                          <a:cs typeface="Calibri"/>
                          <a:sym typeface="Calibri"/>
                        </a:rPr>
                        <a:t>29</a:t>
                      </a:r>
                      <a:r>
                        <a:rPr lang="en" sz="1200" u="none" cap="none" strike="noStrike">
                          <a:latin typeface="Calibri"/>
                          <a:ea typeface="Calibri"/>
                          <a:cs typeface="Calibri"/>
                          <a:sym typeface="Calibri"/>
                        </a:rPr>
                        <a:t>,</a:t>
                      </a:r>
                      <a:r>
                        <a:rPr lang="en" sz="1200">
                          <a:latin typeface="Calibri"/>
                          <a:ea typeface="Calibri"/>
                          <a:cs typeface="Calibri"/>
                          <a:sym typeface="Calibri"/>
                        </a:rPr>
                        <a:t>297</a:t>
                      </a:r>
                      <a:r>
                        <a:rPr lang="en" sz="1200" u="none" cap="none" strike="noStrike">
                          <a:latin typeface="Calibri"/>
                          <a:ea typeface="Calibri"/>
                          <a:cs typeface="Calibri"/>
                          <a:sym typeface="Calibri"/>
                        </a:rPr>
                        <a:t>)</a:t>
                      </a:r>
                      <a:endParaRPr sz="14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970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Gain on troubled debt restructuring</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a:t>
                      </a:r>
                      <a:r>
                        <a:rPr b="1" lang="en" sz="1200" u="none" cap="none" strike="noStrike">
                          <a:latin typeface="Calibri"/>
                          <a:ea typeface="Calibri"/>
                          <a:cs typeface="Calibri"/>
                          <a:sym typeface="Calibri"/>
                        </a:rPr>
                        <a:t>-</a:t>
                      </a:r>
                      <a:endParaRPr b="1"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t>
                      </a:r>
                      <a:r>
                        <a:rPr lang="en" sz="1200">
                          <a:latin typeface="Calibri"/>
                          <a:ea typeface="Calibri"/>
                          <a:cs typeface="Calibri"/>
                          <a:sym typeface="Calibri"/>
                        </a:rPr>
                        <a:t>124</a:t>
                      </a:r>
                      <a:r>
                        <a:rPr lang="en" sz="1200" u="none" cap="none" strike="noStrike">
                          <a:latin typeface="Calibri"/>
                          <a:ea typeface="Calibri"/>
                          <a:cs typeface="Calibri"/>
                          <a:sym typeface="Calibri"/>
                        </a:rPr>
                        <a:t>,</a:t>
                      </a:r>
                      <a:r>
                        <a:rPr lang="en" sz="1200">
                          <a:latin typeface="Calibri"/>
                          <a:ea typeface="Calibri"/>
                          <a:cs typeface="Calibri"/>
                          <a:sym typeface="Calibri"/>
                        </a:rPr>
                        <a:t>299</a:t>
                      </a:r>
                      <a:r>
                        <a:rPr lang="en"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(72,912) </a:t>
                      </a:r>
                      <a:endParaRPr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t>
                      </a:r>
                      <a:r>
                        <a:rPr lang="en" sz="1200">
                          <a:latin typeface="Calibri"/>
                          <a:ea typeface="Calibri"/>
                          <a:cs typeface="Calibri"/>
                          <a:sym typeface="Calibri"/>
                        </a:rPr>
                        <a:t>476</a:t>
                      </a:r>
                      <a:r>
                        <a:rPr lang="en" sz="1200" u="none" cap="none" strike="noStrike">
                          <a:latin typeface="Calibri"/>
                          <a:ea typeface="Calibri"/>
                          <a:cs typeface="Calibri"/>
                          <a:sym typeface="Calibri"/>
                        </a:rPr>
                        <a:t>,</a:t>
                      </a:r>
                      <a:r>
                        <a:rPr lang="en" sz="1200">
                          <a:latin typeface="Calibri"/>
                          <a:ea typeface="Calibri"/>
                          <a:cs typeface="Calibri"/>
                          <a:sym typeface="Calibri"/>
                        </a:rPr>
                        <a:t>746</a:t>
                      </a:r>
                      <a:r>
                        <a:rPr lang="en" sz="1200" u="none" cap="none" strike="noStrike">
                          <a:latin typeface="Calibri"/>
                          <a:ea typeface="Calibri"/>
                          <a:cs typeface="Calibri"/>
                          <a:sym typeface="Calibri"/>
                        </a:rPr>
                        <a:t>) </a:t>
                      </a:r>
                      <a:endParaRPr sz="1200" u="none" cap="none" strike="noStrike">
                        <a:solidFill>
                          <a:schemeClr val="dk1"/>
                        </a:solidFill>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60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Adjusted EBITDA</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830</a:t>
                      </a:r>
                      <a:r>
                        <a:rPr b="1" lang="en" sz="1200" u="none" cap="none" strike="noStrike">
                          <a:latin typeface="Calibri"/>
                          <a:ea typeface="Calibri"/>
                          <a:cs typeface="Calibri"/>
                          <a:sym typeface="Calibri"/>
                        </a:rPr>
                        <a:t>,</a:t>
                      </a:r>
                      <a:r>
                        <a:rPr b="1" lang="en" sz="1200">
                          <a:latin typeface="Calibri"/>
                          <a:ea typeface="Calibri"/>
                          <a:cs typeface="Calibri"/>
                          <a:sym typeface="Calibri"/>
                        </a:rPr>
                        <a:t>277</a:t>
                      </a:r>
                      <a:r>
                        <a:rPr b="1" lang="en" sz="1200" u="none" cap="none" strike="noStrike">
                          <a:latin typeface="Calibri"/>
                          <a:ea typeface="Calibri"/>
                          <a:cs typeface="Calibri"/>
                          <a:sym typeface="Calibri"/>
                        </a:rPr>
                        <a:t>)</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3</a:t>
                      </a:r>
                      <a:r>
                        <a:rPr b="1" lang="en" sz="1200" u="none" cap="none" strike="noStrike">
                          <a:latin typeface="Calibri"/>
                          <a:ea typeface="Calibri"/>
                          <a:cs typeface="Calibri"/>
                          <a:sym typeface="Calibri"/>
                        </a:rPr>
                        <a:t>,147,</a:t>
                      </a:r>
                      <a:r>
                        <a:rPr b="1" lang="en" sz="1200">
                          <a:latin typeface="Calibri"/>
                          <a:ea typeface="Calibri"/>
                          <a:cs typeface="Calibri"/>
                          <a:sym typeface="Calibri"/>
                        </a:rPr>
                        <a:t>159</a:t>
                      </a:r>
                      <a:r>
                        <a:rPr b="1" lang="en" sz="1200" u="none" cap="none" strike="noStrike">
                          <a:latin typeface="Calibri"/>
                          <a:ea typeface="Calibri"/>
                          <a:cs typeface="Calibri"/>
                          <a:sym typeface="Calibri"/>
                        </a:rPr>
                        <a:t>)</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3</a:t>
                      </a:r>
                      <a:r>
                        <a:rPr b="1" lang="en" sz="1200" u="none" cap="none" strike="noStrike">
                          <a:latin typeface="Calibri"/>
                          <a:ea typeface="Calibri"/>
                          <a:cs typeface="Calibri"/>
                          <a:sym typeface="Calibri"/>
                        </a:rPr>
                        <a:t>,</a:t>
                      </a:r>
                      <a:r>
                        <a:rPr b="1" lang="en" sz="1200">
                          <a:latin typeface="Calibri"/>
                          <a:ea typeface="Calibri"/>
                          <a:cs typeface="Calibri"/>
                          <a:sym typeface="Calibri"/>
                        </a:rPr>
                        <a:t>816</a:t>
                      </a:r>
                      <a:r>
                        <a:rPr b="1" lang="en" sz="1200" u="none" cap="none" strike="noStrike">
                          <a:latin typeface="Calibri"/>
                          <a:ea typeface="Calibri"/>
                          <a:cs typeface="Calibri"/>
                          <a:sym typeface="Calibri"/>
                        </a:rPr>
                        <a:t>,</a:t>
                      </a:r>
                      <a:r>
                        <a:rPr b="1" lang="en" sz="1200">
                          <a:latin typeface="Calibri"/>
                          <a:ea typeface="Calibri"/>
                          <a:cs typeface="Calibri"/>
                          <a:sym typeface="Calibri"/>
                        </a:rPr>
                        <a:t>284</a:t>
                      </a:r>
                      <a:r>
                        <a:rPr b="1" lang="en" sz="1200" u="none" cap="none" strike="noStrike">
                          <a:latin typeface="Calibri"/>
                          <a:ea typeface="Calibri"/>
                          <a:cs typeface="Calibri"/>
                          <a:sym typeface="Calibri"/>
                        </a:rPr>
                        <a:t>)</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 (</a:t>
                      </a:r>
                      <a:r>
                        <a:rPr b="1" lang="en" sz="1200">
                          <a:latin typeface="Calibri"/>
                          <a:ea typeface="Calibri"/>
                          <a:cs typeface="Calibri"/>
                          <a:sym typeface="Calibri"/>
                        </a:rPr>
                        <a:t>7</a:t>
                      </a:r>
                      <a:r>
                        <a:rPr b="1" lang="en" sz="1200" u="none" cap="none" strike="noStrike">
                          <a:latin typeface="Calibri"/>
                          <a:ea typeface="Calibri"/>
                          <a:cs typeface="Calibri"/>
                          <a:sym typeface="Calibri"/>
                        </a:rPr>
                        <a:t>,</a:t>
                      </a:r>
                      <a:r>
                        <a:rPr b="1" lang="en" sz="1200">
                          <a:latin typeface="Calibri"/>
                          <a:ea typeface="Calibri"/>
                          <a:cs typeface="Calibri"/>
                          <a:sym typeface="Calibri"/>
                        </a:rPr>
                        <a:t>878</a:t>
                      </a:r>
                      <a:r>
                        <a:rPr b="1" lang="en" sz="1200" u="none" cap="none" strike="noStrike">
                          <a:latin typeface="Calibri"/>
                          <a:ea typeface="Calibri"/>
                          <a:cs typeface="Calibri"/>
                          <a:sym typeface="Calibri"/>
                        </a:rPr>
                        <a:t>,</a:t>
                      </a:r>
                      <a:r>
                        <a:rPr b="1" lang="en" sz="1200">
                          <a:latin typeface="Calibri"/>
                          <a:ea typeface="Calibri"/>
                          <a:cs typeface="Calibri"/>
                          <a:sym typeface="Calibri"/>
                        </a:rPr>
                        <a:t>841</a:t>
                      </a:r>
                      <a:r>
                        <a:rPr b="1" lang="en" sz="1200" u="none" cap="none" strike="noStrike">
                          <a:latin typeface="Calibri"/>
                          <a:ea typeface="Calibri"/>
                          <a:cs typeface="Calibri"/>
                          <a:sym typeface="Calibri"/>
                        </a:rPr>
                        <a:t>)</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grpSp>
        <p:nvGrpSpPr>
          <p:cNvPr id="392" name="Google Shape;392;g36b5fb97d39_0_0"/>
          <p:cNvGrpSpPr/>
          <p:nvPr/>
        </p:nvGrpSpPr>
        <p:grpSpPr>
          <a:xfrm>
            <a:off x="-20600" y="4835525"/>
            <a:ext cx="9183900" cy="307800"/>
            <a:chOff x="-20600" y="4835525"/>
            <a:chExt cx="9183900" cy="307800"/>
          </a:xfrm>
        </p:grpSpPr>
        <p:sp>
          <p:nvSpPr>
            <p:cNvPr id="393" name="Google Shape;393;g36b5fb97d39_0_0"/>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4" name="Google Shape;394;g36b5fb97d39_0_0"/>
            <p:cNvPicPr preferRelativeResize="0"/>
            <p:nvPr/>
          </p:nvPicPr>
          <p:blipFill rotWithShape="1">
            <a:blip r:embed="rId3">
              <a:alphaModFix/>
            </a:blip>
            <a:srcRect b="28514" l="0" r="0" t="26720"/>
            <a:stretch/>
          </p:blipFill>
          <p:spPr>
            <a:xfrm>
              <a:off x="397950" y="4900775"/>
              <a:ext cx="638448" cy="160750"/>
            </a:xfrm>
            <a:prstGeom prst="rect">
              <a:avLst/>
            </a:prstGeom>
            <a:noFill/>
            <a:ln>
              <a:noFill/>
            </a:ln>
          </p:spPr>
        </p:pic>
      </p:grpSp>
      <p:sp>
        <p:nvSpPr>
          <p:cNvPr id="395" name="Google Shape;395;g36b5fb97d39_0_0"/>
          <p:cNvSpPr txBox="1"/>
          <p:nvPr/>
        </p:nvSpPr>
        <p:spPr>
          <a:xfrm>
            <a:off x="311700" y="4196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266"/>
              <a:buFont typeface="Arial"/>
              <a:buNone/>
            </a:pPr>
            <a:r>
              <a:rPr lang="en" sz="2250">
                <a:solidFill>
                  <a:schemeClr val="dk1"/>
                </a:solidFill>
                <a:latin typeface="Montserrat ExtraBold"/>
                <a:ea typeface="Montserrat ExtraBold"/>
                <a:cs typeface="Montserrat ExtraBold"/>
                <a:sym typeface="Montserrat ExtraBold"/>
              </a:rPr>
              <a:t>5</a:t>
            </a:r>
            <a:r>
              <a:rPr b="0" i="0" lang="en" sz="2250" u="none" cap="none" strike="noStrike">
                <a:solidFill>
                  <a:schemeClr val="dk1"/>
                </a:solidFill>
                <a:latin typeface="Montserrat ExtraBold"/>
                <a:ea typeface="Montserrat ExtraBold"/>
                <a:cs typeface="Montserrat ExtraBold"/>
                <a:sym typeface="Montserrat ExtraBold"/>
                <a:extLst>
                  <a:ext uri="http://customooxmlschemas.google.com/">
                    <go:slidesCustomData xmlns:go="http://customooxmlschemas.google.com/" textRoundtripDataId="24"/>
                  </a:ext>
                </a:extLst>
              </a:rPr>
              <a:t> Big Wins Powering Our </a:t>
            </a:r>
            <a:r>
              <a:rPr b="0" i="0" lang="en" sz="2250" u="none" cap="none" strike="noStrike">
                <a:solidFill>
                  <a:schemeClr val="dk1"/>
                </a:solidFill>
                <a:latin typeface="Montserrat ExtraBold"/>
                <a:ea typeface="Montserrat ExtraBold"/>
                <a:cs typeface="Montserrat ExtraBold"/>
                <a:sym typeface="Montserrat ExtraBold"/>
                <a:extLst>
                  <a:ext uri="http://customooxmlschemas.google.com/">
                    <go:slidesCustomData xmlns:go="http://customooxmlschemas.google.com/" textRoundtripDataId="25"/>
                  </a:ext>
                </a:extLst>
              </a:rPr>
              <a:t>Turnaround</a:t>
            </a:r>
            <a:endParaRPr b="0" i="0" sz="2250" u="none" cap="none" strike="noStrike">
              <a:solidFill>
                <a:schemeClr val="dk1"/>
              </a:solidFill>
              <a:latin typeface="Montserrat ExtraBold"/>
              <a:ea typeface="Montserrat ExtraBold"/>
              <a:cs typeface="Montserrat ExtraBold"/>
              <a:sym typeface="Montserrat ExtraBold"/>
            </a:endParaRPr>
          </a:p>
        </p:txBody>
      </p:sp>
      <p:cxnSp>
        <p:nvCxnSpPr>
          <p:cNvPr id="396" name="Google Shape;396;g36b5fb97d39_0_0"/>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sp>
        <p:nvSpPr>
          <p:cNvPr id="397" name="Google Shape;397;g36b5fb97d39_0_0"/>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398" name="Google Shape;398;g36b5fb97d39_0_0"/>
          <p:cNvGraphicFramePr/>
          <p:nvPr/>
        </p:nvGraphicFramePr>
        <p:xfrm>
          <a:off x="414336" y="1145545"/>
          <a:ext cx="3000000" cy="3000000"/>
        </p:xfrm>
        <a:graphic>
          <a:graphicData uri="http://schemas.openxmlformats.org/drawingml/2006/table">
            <a:tbl>
              <a:tblPr>
                <a:noFill/>
                <a:tableStyleId>{F0507CE3-0F62-4C11-A871-CA62686E675B}</a:tableStyleId>
              </a:tblPr>
              <a:tblGrid>
                <a:gridCol w="2748950"/>
                <a:gridCol w="1197875"/>
                <a:gridCol w="1242725"/>
                <a:gridCol w="3214225"/>
              </a:tblGrid>
              <a:tr h="298875">
                <a:tc rowSpan="2">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Metric</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For the Three Months Ended </a:t>
                      </a:r>
                      <a:r>
                        <a:rPr b="1" lang="en" sz="1200">
                          <a:solidFill>
                            <a:schemeClr val="lt1"/>
                          </a:solidFill>
                          <a:latin typeface="Calibri"/>
                          <a:ea typeface="Calibri"/>
                          <a:cs typeface="Calibri"/>
                          <a:sym typeface="Calibri"/>
                        </a:rPr>
                        <a:t>Dec</a:t>
                      </a:r>
                      <a:r>
                        <a:rPr b="1" lang="en" sz="1200" u="none" cap="none" strike="noStrike">
                          <a:solidFill>
                            <a:schemeClr val="lt1"/>
                          </a:solidFill>
                          <a:latin typeface="Calibri"/>
                          <a:ea typeface="Calibri"/>
                          <a:cs typeface="Calibri"/>
                          <a:sym typeface="Calibri"/>
                        </a:rPr>
                        <a:t> 3</a:t>
                      </a:r>
                      <a:r>
                        <a:rPr b="1" lang="en" sz="1200">
                          <a:solidFill>
                            <a:schemeClr val="lt1"/>
                          </a:solidFill>
                          <a:latin typeface="Calibri"/>
                          <a:ea typeface="Calibri"/>
                          <a:cs typeface="Calibri"/>
                          <a:sym typeface="Calibri"/>
                        </a:rPr>
                        <a:t>1</a:t>
                      </a:r>
                      <a:r>
                        <a:rPr b="1" lang="en" sz="1200" u="none" cap="none" strike="noStrike">
                          <a:solidFill>
                            <a:schemeClr val="lt1"/>
                          </a:solidFill>
                          <a:latin typeface="Calibri"/>
                          <a:ea typeface="Calibri"/>
                          <a:cs typeface="Calibri"/>
                          <a:sym typeface="Calibri"/>
                        </a:rPr>
                        <a:t>,</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YoY Improvement</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r>
              <a:tr h="17597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a:t>
                      </a:r>
                      <a:r>
                        <a:rPr b="1" lang="en" sz="1200" u="none" cap="none" strike="noStrike">
                          <a:solidFill>
                            <a:schemeClr val="lt1"/>
                          </a:solidFill>
                          <a:latin typeface="Calibri"/>
                          <a:ea typeface="Calibri"/>
                          <a:cs typeface="Calibri"/>
                          <a:sym typeface="Calibri"/>
                        </a:rPr>
                        <a:t>2025-26</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Calibri"/>
                          <a:ea typeface="Calibri"/>
                          <a:cs typeface="Calibri"/>
                          <a:sym typeface="Calibri"/>
                        </a:rPr>
                        <a:t>FY</a:t>
                      </a:r>
                      <a:r>
                        <a:rPr b="1" lang="en" sz="1200" u="none" cap="none" strike="noStrike">
                          <a:solidFill>
                            <a:schemeClr val="lt1"/>
                          </a:solidFill>
                          <a:latin typeface="Calibri"/>
                          <a:ea typeface="Calibri"/>
                          <a:cs typeface="Calibri"/>
                          <a:sym typeface="Calibri"/>
                        </a:rPr>
                        <a:t>2024-25</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r>
              <a:tr h="175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tcPr>
                </a:tc>
                <a:tc>
                  <a:txBody>
                    <a:bodyPr/>
                    <a:lstStyle/>
                    <a:p>
                      <a:pPr indent="0" lvl="0" marL="0" marR="0" rtl="0" algn="r">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b="1" lang="en" sz="1200" cap="none" strike="noStrike">
                          <a:latin typeface="Calibri"/>
                          <a:ea typeface="Calibri"/>
                          <a:cs typeface="Calibri"/>
                          <a:sym typeface="Calibri"/>
                        </a:rPr>
                        <a:t>Gross Booking Value</a:t>
                      </a:r>
                      <a:endParaRPr b="1" sz="1200" cap="none" strike="noStrike">
                        <a:latin typeface="Calibri"/>
                        <a:ea typeface="Calibri"/>
                        <a:cs typeface="Calibri"/>
                        <a:sym typeface="Calibri"/>
                      </a:endParaRPr>
                    </a:p>
                  </a:txBody>
                  <a:tcPr marT="91425" marB="91425" marR="91425" marL="91425">
                    <a:solidFill>
                      <a:srgbClr val="DCECD5"/>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cap="none" strike="noStrike">
                          <a:latin typeface="Calibri"/>
                          <a:ea typeface="Calibri"/>
                          <a:cs typeface="Calibri"/>
                          <a:sym typeface="Calibri"/>
                        </a:rPr>
                        <a:t>$6.</a:t>
                      </a:r>
                      <a:r>
                        <a:rPr b="1" lang="en" sz="1200">
                          <a:latin typeface="Calibri"/>
                          <a:ea typeface="Calibri"/>
                          <a:cs typeface="Calibri"/>
                          <a:sym typeface="Calibri"/>
                        </a:rPr>
                        <a:t>60</a:t>
                      </a:r>
                      <a:r>
                        <a:rPr b="1" lang="en" sz="1200" cap="none" strike="noStrike">
                          <a:latin typeface="Calibri"/>
                          <a:ea typeface="Calibri"/>
                          <a:cs typeface="Calibri"/>
                          <a:sym typeface="Calibri"/>
                        </a:rPr>
                        <a:t>M</a:t>
                      </a:r>
                      <a:endParaRPr b="1" sz="1200" cap="none" strike="noStrike">
                        <a:latin typeface="Calibri"/>
                        <a:ea typeface="Calibri"/>
                        <a:cs typeface="Calibri"/>
                        <a:sym typeface="Calibri"/>
                      </a:endParaRPr>
                    </a:p>
                  </a:txBody>
                  <a:tcPr marT="91425" marB="91425" marR="91425" marL="91425">
                    <a:solidFill>
                      <a:srgbClr val="DCECD5"/>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cap="none" strike="noStrike">
                          <a:latin typeface="Calibri"/>
                          <a:ea typeface="Calibri"/>
                          <a:cs typeface="Calibri"/>
                          <a:sym typeface="Calibri"/>
                        </a:rPr>
                        <a:t>$6.</a:t>
                      </a:r>
                      <a:r>
                        <a:rPr b="1" lang="en" sz="1200">
                          <a:latin typeface="Calibri"/>
                          <a:ea typeface="Calibri"/>
                          <a:cs typeface="Calibri"/>
                          <a:sym typeface="Calibri"/>
                        </a:rPr>
                        <a:t>54</a:t>
                      </a:r>
                      <a:r>
                        <a:rPr b="1" lang="en" sz="1200" cap="none" strike="noStrike">
                          <a:latin typeface="Calibri"/>
                          <a:ea typeface="Calibri"/>
                          <a:cs typeface="Calibri"/>
                          <a:sym typeface="Calibri"/>
                        </a:rPr>
                        <a:t>M</a:t>
                      </a:r>
                      <a:endParaRPr b="1" sz="1200" cap="none" strike="noStrike">
                        <a:latin typeface="Calibri"/>
                        <a:ea typeface="Calibri"/>
                        <a:cs typeface="Calibri"/>
                        <a:sym typeface="Calibri"/>
                      </a:endParaRPr>
                    </a:p>
                  </a:txBody>
                  <a:tcPr marT="91425" marB="91425" marR="91425" marL="91425">
                    <a:solidFill>
                      <a:srgbClr val="DCECD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cap="none" strike="noStrike">
                          <a:latin typeface="Calibri"/>
                          <a:ea typeface="Calibri"/>
                          <a:cs typeface="Calibri"/>
                          <a:sym typeface="Calibri"/>
                        </a:rPr>
                        <a:t> </a:t>
                      </a:r>
                      <a:r>
                        <a:rPr b="1" lang="en" sz="1200">
                          <a:latin typeface="Calibri"/>
                          <a:ea typeface="Calibri"/>
                          <a:cs typeface="Calibri"/>
                          <a:sym typeface="Calibri"/>
                        </a:rPr>
                        <a:t>1</a:t>
                      </a:r>
                      <a:r>
                        <a:rPr b="1" lang="en" sz="1200" cap="none" strike="noStrike">
                          <a:latin typeface="Calibri"/>
                          <a:ea typeface="Calibri"/>
                          <a:cs typeface="Calibri"/>
                          <a:sym typeface="Calibri"/>
                        </a:rPr>
                        <a:t>% organic Growth w/o paid marketing</a:t>
                      </a:r>
                      <a:endParaRPr b="1" sz="1200" cap="none" strike="noStrike">
                        <a:latin typeface="Calibri"/>
                        <a:ea typeface="Calibri"/>
                        <a:cs typeface="Calibri"/>
                        <a:sym typeface="Calibri"/>
                      </a:endParaRPr>
                    </a:p>
                  </a:txBody>
                  <a:tcPr marT="91425" marB="91425" marR="91425" marL="91425">
                    <a:solidFill>
                      <a:srgbClr val="DCECD5"/>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extLst>
                            <a:ext uri="http://customooxmlschemas.google.com/">
                              <go:slidesCustomData xmlns:go="http://customooxmlschemas.google.com/" textRoundtripDataId="26"/>
                            </a:ext>
                          </a:extLst>
                        </a:rPr>
                        <a:t>Repeat User </a:t>
                      </a:r>
                      <a:r>
                        <a:rPr b="1" lang="en" sz="1200">
                          <a:latin typeface="Calibri"/>
                          <a:ea typeface="Calibri"/>
                          <a:cs typeface="Calibri"/>
                          <a:sym typeface="Calibri"/>
                          <a:extLst>
                            <a:ext uri="http://customooxmlschemas.google.com/">
                              <go:slidesCustomData xmlns:go="http://customooxmlschemas.google.com/" textRoundtripDataId="27"/>
                            </a:ext>
                          </a:extLst>
                        </a:rPr>
                        <a:t>Booking Contribution</a:t>
                      </a:r>
                      <a:endParaRPr b="1" sz="1200">
                        <a:latin typeface="Calibri"/>
                        <a:ea typeface="Calibri"/>
                        <a:cs typeface="Calibri"/>
                        <a:sym typeface="Calibri"/>
                      </a:endParaRPr>
                    </a:p>
                  </a:txBody>
                  <a:tcPr marT="91425" marB="91425" marR="91425" marL="91425">
                    <a:solidFill>
                      <a:srgbClr val="DCECD5"/>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58%</a:t>
                      </a:r>
                      <a:endParaRPr b="1" sz="1200">
                        <a:latin typeface="Calibri"/>
                        <a:ea typeface="Calibri"/>
                        <a:cs typeface="Calibri"/>
                        <a:sym typeface="Calibri"/>
                      </a:endParaRPr>
                    </a:p>
                  </a:txBody>
                  <a:tcPr marT="91425" marB="91425" marR="91425" marL="91425">
                    <a:solidFill>
                      <a:srgbClr val="DCECD5"/>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52%</a:t>
                      </a:r>
                      <a:endParaRPr b="1" sz="1200">
                        <a:latin typeface="Calibri"/>
                        <a:ea typeface="Calibri"/>
                        <a:cs typeface="Calibri"/>
                        <a:sym typeface="Calibri"/>
                      </a:endParaRPr>
                    </a:p>
                  </a:txBody>
                  <a:tcPr marT="91425" marB="91425" marR="91425" marL="91425">
                    <a:solidFill>
                      <a:srgbClr val="DCECD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a:latin typeface="Calibri"/>
                          <a:ea typeface="Calibri"/>
                          <a:cs typeface="Calibri"/>
                          <a:sym typeface="Calibri"/>
                        </a:rPr>
                        <a:t>High repeat user stickiness</a:t>
                      </a:r>
                      <a:endParaRPr b="1" sz="1200">
                        <a:latin typeface="Calibri"/>
                        <a:ea typeface="Calibri"/>
                        <a:cs typeface="Calibri"/>
                        <a:sym typeface="Calibri"/>
                      </a:endParaRPr>
                    </a:p>
                  </a:txBody>
                  <a:tcPr marT="91425" marB="91425" marR="91425" marL="91425">
                    <a:solidFill>
                      <a:srgbClr val="DCECD5"/>
                    </a:solidFill>
                  </a:tcPr>
                </a:tc>
              </a:tr>
              <a:tr h="488475">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Contribution per Booking</a:t>
                      </a:r>
                      <a:endParaRPr b="1" sz="12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$1</a:t>
                      </a:r>
                      <a:r>
                        <a:rPr b="1" lang="en" sz="1200">
                          <a:latin typeface="Calibri"/>
                          <a:ea typeface="Calibri"/>
                          <a:cs typeface="Calibri"/>
                          <a:sym typeface="Calibri"/>
                        </a:rPr>
                        <a:t>4</a:t>
                      </a:r>
                      <a:r>
                        <a:rPr b="1" lang="en" sz="1200" u="none" cap="none" strike="noStrike">
                          <a:latin typeface="Calibri"/>
                          <a:ea typeface="Calibri"/>
                          <a:cs typeface="Calibri"/>
                          <a:sym typeface="Calibri"/>
                        </a:rPr>
                        <a:t>.</a:t>
                      </a:r>
                      <a:r>
                        <a:rPr b="1" lang="en" sz="1200">
                          <a:latin typeface="Calibri"/>
                          <a:ea typeface="Calibri"/>
                          <a:cs typeface="Calibri"/>
                          <a:sym typeface="Calibri"/>
                        </a:rPr>
                        <a:t>10</a:t>
                      </a:r>
                      <a:endParaRPr b="1" sz="1200" u="none" cap="none" strike="noStrike">
                        <a:latin typeface="Calibri"/>
                        <a:ea typeface="Calibri"/>
                        <a:cs typeface="Calibri"/>
                        <a:sym typeface="Calibri"/>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$1</a:t>
                      </a:r>
                      <a:r>
                        <a:rPr b="1" lang="en" sz="1200">
                          <a:latin typeface="Calibri"/>
                          <a:ea typeface="Calibri"/>
                          <a:cs typeface="Calibri"/>
                          <a:sym typeface="Calibri"/>
                        </a:rPr>
                        <a:t>2</a:t>
                      </a:r>
                      <a:r>
                        <a:rPr b="1" lang="en" sz="1200" u="none" cap="none" strike="noStrike">
                          <a:latin typeface="Calibri"/>
                          <a:ea typeface="Calibri"/>
                          <a:cs typeface="Calibri"/>
                          <a:sym typeface="Calibri"/>
                        </a:rPr>
                        <a:t>.</a:t>
                      </a:r>
                      <a:r>
                        <a:rPr b="1" lang="en" sz="1200">
                          <a:latin typeface="Calibri"/>
                          <a:ea typeface="Calibri"/>
                          <a:cs typeface="Calibri"/>
                          <a:sym typeface="Calibri"/>
                        </a:rPr>
                        <a:t>3</a:t>
                      </a:r>
                      <a:r>
                        <a:rPr b="1" lang="en" sz="1200" u="none" cap="none" strike="noStrike">
                          <a:latin typeface="Calibri"/>
                          <a:ea typeface="Calibri"/>
                          <a:cs typeface="Calibri"/>
                          <a:sym typeface="Calibri"/>
                        </a:rPr>
                        <a:t>9</a:t>
                      </a:r>
                      <a:endParaRPr b="1" sz="12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Generating $1.</a:t>
                      </a:r>
                      <a:r>
                        <a:rPr b="1" lang="en" sz="1100">
                          <a:latin typeface="Calibri"/>
                          <a:ea typeface="Calibri"/>
                          <a:cs typeface="Calibri"/>
                          <a:sym typeface="Calibri"/>
                        </a:rPr>
                        <a:t>38</a:t>
                      </a:r>
                      <a:r>
                        <a:rPr b="1" lang="en" sz="1100" u="none" cap="none" strike="noStrike">
                          <a:latin typeface="Calibri"/>
                          <a:ea typeface="Calibri"/>
                          <a:cs typeface="Calibri"/>
                          <a:sym typeface="Calibri"/>
                        </a:rPr>
                        <a:t> MM in Dollar terms /~5</a:t>
                      </a:r>
                      <a:r>
                        <a:rPr b="1" lang="en" sz="1100">
                          <a:latin typeface="Calibri"/>
                          <a:ea typeface="Calibri"/>
                          <a:cs typeface="Calibri"/>
                          <a:sym typeface="Calibri"/>
                        </a:rPr>
                        <a:t>4</a:t>
                      </a:r>
                      <a:r>
                        <a:rPr b="1" lang="en" sz="1100" u="none" cap="none" strike="noStrike">
                          <a:latin typeface="Calibri"/>
                          <a:ea typeface="Calibri"/>
                          <a:cs typeface="Calibri"/>
                          <a:sym typeface="Calibri"/>
                        </a:rPr>
                        <a:t>% of Net GAAP revenue</a:t>
                      </a:r>
                      <a:endParaRPr b="1" sz="1100" u="none" cap="none" strike="noStrike">
                        <a:latin typeface="Calibri"/>
                        <a:ea typeface="Calibri"/>
                        <a:cs typeface="Calibri"/>
                        <a:sym typeface="Calibri"/>
                      </a:endParaRPr>
                    </a:p>
                  </a:txBody>
                  <a:tcPr marT="91425" marB="91425" marR="91425" marL="91425"/>
                </a:tc>
              </a:tr>
              <a:tr h="351950">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Adjusted EBITDA</a:t>
                      </a:r>
                      <a:endParaRPr b="1" sz="1200" u="none" cap="none" strike="noStrike">
                        <a:latin typeface="Calibri"/>
                        <a:ea typeface="Calibri"/>
                        <a:cs typeface="Calibri"/>
                        <a:sym typeface="Calibri"/>
                      </a:endParaRPr>
                    </a:p>
                  </a:txBody>
                  <a:tcPr marT="91425" marB="91425" marR="91425" marL="91425">
                    <a:solidFill>
                      <a:srgbClr val="DCECD5"/>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t>
                      </a:r>
                      <a:r>
                        <a:rPr b="1" lang="en" sz="1200">
                          <a:latin typeface="Calibri"/>
                          <a:ea typeface="Calibri"/>
                          <a:cs typeface="Calibri"/>
                          <a:sym typeface="Calibri"/>
                        </a:rPr>
                        <a:t>0</a:t>
                      </a:r>
                      <a:r>
                        <a:rPr b="1" lang="en" sz="1200" u="none" cap="none" strike="noStrike">
                          <a:latin typeface="Calibri"/>
                          <a:ea typeface="Calibri"/>
                          <a:cs typeface="Calibri"/>
                          <a:sym typeface="Calibri"/>
                        </a:rPr>
                        <a:t>.</a:t>
                      </a:r>
                      <a:r>
                        <a:rPr b="1" lang="en" sz="1200">
                          <a:latin typeface="Calibri"/>
                          <a:ea typeface="Calibri"/>
                          <a:cs typeface="Calibri"/>
                          <a:sym typeface="Calibri"/>
                        </a:rPr>
                        <a:t>83</a:t>
                      </a:r>
                      <a:r>
                        <a:rPr b="1" lang="en" sz="1200" u="none" cap="none" strike="noStrike">
                          <a:latin typeface="Calibri"/>
                          <a:ea typeface="Calibri"/>
                          <a:cs typeface="Calibri"/>
                          <a:sym typeface="Calibri"/>
                        </a:rPr>
                        <a:t>M</a:t>
                      </a:r>
                      <a:endParaRPr b="1" sz="1200" u="none" cap="none" strike="noStrike">
                        <a:latin typeface="Calibri"/>
                        <a:ea typeface="Calibri"/>
                        <a:cs typeface="Calibri"/>
                        <a:sym typeface="Calibri"/>
                      </a:endParaRPr>
                    </a:p>
                  </a:txBody>
                  <a:tcPr marT="91425" marB="91425" marR="91425" marL="91425">
                    <a:solidFill>
                      <a:srgbClr val="DCECD5"/>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t>
                      </a:r>
                      <a:r>
                        <a:rPr b="1" lang="en" sz="1200">
                          <a:latin typeface="Calibri"/>
                          <a:ea typeface="Calibri"/>
                          <a:cs typeface="Calibri"/>
                          <a:sym typeface="Calibri"/>
                        </a:rPr>
                        <a:t>3</a:t>
                      </a:r>
                      <a:r>
                        <a:rPr b="1" lang="en" sz="1200" u="none" cap="none" strike="noStrike">
                          <a:latin typeface="Calibri"/>
                          <a:ea typeface="Calibri"/>
                          <a:cs typeface="Calibri"/>
                          <a:sym typeface="Calibri"/>
                        </a:rPr>
                        <a:t>.</a:t>
                      </a:r>
                      <a:r>
                        <a:rPr b="1" lang="en" sz="1200">
                          <a:latin typeface="Calibri"/>
                          <a:ea typeface="Calibri"/>
                          <a:cs typeface="Calibri"/>
                          <a:sym typeface="Calibri"/>
                        </a:rPr>
                        <a:t>15</a:t>
                      </a:r>
                      <a:r>
                        <a:rPr b="1" lang="en" sz="1200" u="none" cap="none" strike="noStrike">
                          <a:latin typeface="Calibri"/>
                          <a:ea typeface="Calibri"/>
                          <a:cs typeface="Calibri"/>
                          <a:sym typeface="Calibri"/>
                        </a:rPr>
                        <a:t>M</a:t>
                      </a:r>
                      <a:endParaRPr b="1" sz="1200" u="none" cap="none" strike="noStrike">
                        <a:latin typeface="Calibri"/>
                        <a:ea typeface="Calibri"/>
                        <a:cs typeface="Calibri"/>
                        <a:sym typeface="Calibri"/>
                      </a:endParaRPr>
                    </a:p>
                  </a:txBody>
                  <a:tcPr marT="91425" marB="91425" marR="91425" marL="91425">
                    <a:solidFill>
                      <a:srgbClr val="DCECD5"/>
                    </a:solidFill>
                  </a:tcPr>
                </a:tc>
                <a:tc>
                  <a:txBody>
                    <a:bodyPr/>
                    <a:lstStyle/>
                    <a:p>
                      <a:pPr indent="0" lvl="0" marL="0" marR="0" rtl="0" algn="l">
                        <a:lnSpc>
                          <a:spcPct val="115000"/>
                        </a:lnSpc>
                        <a:spcBef>
                          <a:spcPts val="0"/>
                        </a:spcBef>
                        <a:spcAft>
                          <a:spcPts val="0"/>
                        </a:spcAft>
                        <a:buClr>
                          <a:srgbClr val="000000"/>
                        </a:buClr>
                        <a:buSzPts val="1200"/>
                        <a:buFont typeface="Arial"/>
                        <a:buNone/>
                      </a:pPr>
                      <a:r>
                        <a:rPr b="1" lang="en" sz="1200">
                          <a:latin typeface="Calibri"/>
                          <a:ea typeface="Calibri"/>
                          <a:cs typeface="Calibri"/>
                          <a:sym typeface="Calibri"/>
                        </a:rPr>
                        <a:t>7</a:t>
                      </a:r>
                      <a:r>
                        <a:rPr b="1" lang="en" sz="1200" u="none" cap="none" strike="noStrike">
                          <a:latin typeface="Calibri"/>
                          <a:ea typeface="Calibri"/>
                          <a:cs typeface="Calibri"/>
                          <a:sym typeface="Calibri"/>
                        </a:rPr>
                        <a:t>4% Improvement</a:t>
                      </a:r>
                      <a:endParaRPr b="1" sz="1200" u="none" cap="none" strike="noStrike">
                        <a:latin typeface="Calibri"/>
                        <a:ea typeface="Calibri"/>
                        <a:cs typeface="Calibri"/>
                        <a:sym typeface="Calibri"/>
                      </a:endParaRPr>
                    </a:p>
                  </a:txBody>
                  <a:tcPr marT="91425" marB="91425" marR="91425" marL="91425">
                    <a:solidFill>
                      <a:srgbClr val="DCECD5"/>
                    </a:solidFill>
                  </a:tcPr>
                </a:tc>
              </a:tr>
              <a:tr h="351950">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extLst>
                            <a:ext uri="http://customooxmlschemas.google.com/">
                              <go:slidesCustomData xmlns:go="http://customooxmlschemas.google.com/" textRoundtripDataId="28"/>
                            </a:ext>
                          </a:extLst>
                        </a:rPr>
                        <a:t>Improvement in Loss </a:t>
                      </a:r>
                      <a:r>
                        <a:rPr b="1" lang="en" sz="1200" u="none" cap="none" strike="noStrike">
                          <a:latin typeface="Calibri"/>
                          <a:ea typeface="Calibri"/>
                          <a:cs typeface="Calibri"/>
                          <a:sym typeface="Calibri"/>
                        </a:rPr>
                        <a:t>attributable to shareholders</a:t>
                      </a:r>
                      <a:endParaRPr b="1" sz="12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–$0.7</a:t>
                      </a:r>
                      <a:r>
                        <a:rPr b="1" lang="en" sz="1200">
                          <a:latin typeface="Calibri"/>
                          <a:ea typeface="Calibri"/>
                          <a:cs typeface="Calibri"/>
                          <a:sym typeface="Calibri"/>
                        </a:rPr>
                        <a:t>2</a:t>
                      </a:r>
                      <a:r>
                        <a:rPr b="1" lang="en" sz="1200" u="none" cap="none" strike="noStrike">
                          <a:latin typeface="Calibri"/>
                          <a:ea typeface="Calibri"/>
                          <a:cs typeface="Calibri"/>
                          <a:sym typeface="Calibri"/>
                        </a:rPr>
                        <a:t>M</a:t>
                      </a:r>
                      <a:endParaRPr b="1" sz="12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t>
                      </a:r>
                      <a:r>
                        <a:rPr b="1" lang="en" sz="1200">
                          <a:latin typeface="Calibri"/>
                          <a:ea typeface="Calibri"/>
                          <a:cs typeface="Calibri"/>
                          <a:sym typeface="Calibri"/>
                        </a:rPr>
                        <a:t>7</a:t>
                      </a:r>
                      <a:r>
                        <a:rPr b="1" lang="en" sz="1200" u="none" cap="none" strike="noStrike">
                          <a:latin typeface="Calibri"/>
                          <a:ea typeface="Calibri"/>
                          <a:cs typeface="Calibri"/>
                          <a:sym typeface="Calibri"/>
                        </a:rPr>
                        <a:t>.</a:t>
                      </a:r>
                      <a:r>
                        <a:rPr b="1" lang="en" sz="1200">
                          <a:latin typeface="Calibri"/>
                          <a:ea typeface="Calibri"/>
                          <a:cs typeface="Calibri"/>
                          <a:sym typeface="Calibri"/>
                        </a:rPr>
                        <a:t>92</a:t>
                      </a:r>
                      <a:r>
                        <a:rPr b="1" lang="en" sz="1200" u="none" cap="none" strike="noStrike">
                          <a:latin typeface="Calibri"/>
                          <a:ea typeface="Calibri"/>
                          <a:cs typeface="Calibri"/>
                          <a:sym typeface="Calibri"/>
                        </a:rPr>
                        <a:t>M</a:t>
                      </a:r>
                      <a:endParaRPr b="1" sz="12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200"/>
                        <a:buFont typeface="Arial"/>
                        <a:buNone/>
                      </a:pPr>
                      <a:r>
                        <a:rPr b="1" lang="en" sz="1200">
                          <a:latin typeface="Calibri"/>
                          <a:ea typeface="Calibri"/>
                          <a:cs typeface="Calibri"/>
                          <a:sym typeface="Calibri"/>
                        </a:rPr>
                        <a:t>91</a:t>
                      </a:r>
                      <a:r>
                        <a:rPr b="1" lang="en" sz="1200" u="none" cap="none" strike="noStrike">
                          <a:latin typeface="Calibri"/>
                          <a:ea typeface="Calibri"/>
                          <a:cs typeface="Calibri"/>
                          <a:sym typeface="Calibri"/>
                        </a:rPr>
                        <a:t>% Improvement</a:t>
                      </a:r>
                      <a:endParaRPr b="1" sz="12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pSp>
        <p:nvGrpSpPr>
          <p:cNvPr id="403" name="Google Shape;403;g36b5fb97d39_0_21"/>
          <p:cNvGrpSpPr/>
          <p:nvPr/>
        </p:nvGrpSpPr>
        <p:grpSpPr>
          <a:xfrm>
            <a:off x="-20600" y="4835525"/>
            <a:ext cx="9183900" cy="307800"/>
            <a:chOff x="-20600" y="4835525"/>
            <a:chExt cx="9183900" cy="307800"/>
          </a:xfrm>
        </p:grpSpPr>
        <p:sp>
          <p:nvSpPr>
            <p:cNvPr id="404" name="Google Shape;404;g36b5fb97d39_0_21"/>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5" name="Google Shape;405;g36b5fb97d39_0_21"/>
            <p:cNvPicPr preferRelativeResize="0"/>
            <p:nvPr/>
          </p:nvPicPr>
          <p:blipFill rotWithShape="1">
            <a:blip r:embed="rId3">
              <a:alphaModFix/>
            </a:blip>
            <a:srcRect b="28514" l="0" r="0" t="26720"/>
            <a:stretch/>
          </p:blipFill>
          <p:spPr>
            <a:xfrm>
              <a:off x="397950" y="4900775"/>
              <a:ext cx="638448" cy="160750"/>
            </a:xfrm>
            <a:prstGeom prst="rect">
              <a:avLst/>
            </a:prstGeom>
            <a:noFill/>
            <a:ln>
              <a:noFill/>
            </a:ln>
          </p:spPr>
        </p:pic>
      </p:grpSp>
      <p:sp>
        <p:nvSpPr>
          <p:cNvPr id="406" name="Google Shape;406;g36b5fb97d39_0_21"/>
          <p:cNvSpPr txBox="1"/>
          <p:nvPr/>
        </p:nvSpPr>
        <p:spPr>
          <a:xfrm>
            <a:off x="311700" y="1791225"/>
            <a:ext cx="8520600" cy="5727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266"/>
              <a:buFont typeface="Arial"/>
              <a:buNone/>
            </a:pPr>
            <a:r>
              <a:rPr b="0" i="0" lang="en" sz="2250" u="none" cap="none" strike="noStrike">
                <a:solidFill>
                  <a:schemeClr val="dk1"/>
                </a:solidFill>
                <a:latin typeface="Montserrat ExtraBold"/>
                <a:ea typeface="Montserrat ExtraBold"/>
                <a:cs typeface="Montserrat ExtraBold"/>
                <a:sym typeface="Montserrat ExtraBold"/>
              </a:rPr>
              <a:t>Thank you!</a:t>
            </a:r>
            <a:endParaRPr b="0" i="0" sz="2250" u="none" cap="none" strike="noStrike">
              <a:solidFill>
                <a:schemeClr val="dk1"/>
              </a:solidFill>
              <a:latin typeface="Montserrat ExtraBold"/>
              <a:ea typeface="Montserrat ExtraBold"/>
              <a:cs typeface="Montserrat ExtraBold"/>
              <a:sym typeface="Montserrat ExtraBold"/>
            </a:endParaRPr>
          </a:p>
        </p:txBody>
      </p:sp>
      <p:sp>
        <p:nvSpPr>
          <p:cNvPr id="407" name="Google Shape;407;g36b5fb97d39_0_21"/>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400">
                <a:latin typeface="Montserrat ExtraBold"/>
                <a:ea typeface="Montserrat ExtraBold"/>
                <a:cs typeface="Montserrat ExtraBold"/>
                <a:sym typeface="Montserrat ExtraBold"/>
              </a:rPr>
              <a:t>Disclaimer</a:t>
            </a:r>
            <a:endParaRPr b="1" sz="1100">
              <a:latin typeface="Calibri"/>
              <a:ea typeface="Calibri"/>
              <a:cs typeface="Calibri"/>
              <a:sym typeface="Calibri"/>
            </a:endParaRPr>
          </a:p>
          <a:p>
            <a:pPr indent="0" lvl="0" marL="0" rtl="0" algn="l">
              <a:lnSpc>
                <a:spcPct val="115000"/>
              </a:lnSpc>
              <a:spcBef>
                <a:spcPts val="1200"/>
              </a:spcBef>
              <a:spcAft>
                <a:spcPts val="1200"/>
              </a:spcAft>
              <a:buSzPts val="2800"/>
              <a:buNone/>
            </a:pPr>
            <a:r>
              <a:t/>
            </a:r>
            <a:endParaRPr sz="1100">
              <a:solidFill>
                <a:srgbClr val="111111"/>
              </a:solidFill>
              <a:latin typeface="Calibri"/>
              <a:ea typeface="Calibri"/>
              <a:cs typeface="Calibri"/>
              <a:sym typeface="Calibri"/>
            </a:endParaRPr>
          </a:p>
        </p:txBody>
      </p:sp>
      <p:sp>
        <p:nvSpPr>
          <p:cNvPr id="193" name="Google Shape;193;p2"/>
          <p:cNvSpPr txBox="1"/>
          <p:nvPr/>
        </p:nvSpPr>
        <p:spPr>
          <a:xfrm>
            <a:off x="542850" y="835600"/>
            <a:ext cx="8058300" cy="426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550"/>
              <a:buFont typeface="Arial"/>
              <a:buNone/>
            </a:pPr>
            <a:r>
              <a:rPr b="1" i="0" lang="en" sz="550" u="none" cap="none" strike="noStrike">
                <a:solidFill>
                  <a:schemeClr val="dk1"/>
                </a:solidFill>
                <a:latin typeface="Montserrat"/>
                <a:ea typeface="Montserrat"/>
                <a:cs typeface="Montserrat"/>
                <a:sym typeface="Montserrat"/>
              </a:rPr>
              <a:t>Forward-Looking Information / Statements</a:t>
            </a:r>
            <a:endParaRPr b="1"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550"/>
              <a:buFont typeface="Arial"/>
              <a:buNone/>
            </a:pPr>
            <a:r>
              <a:rPr b="0" i="0" lang="en" sz="550" u="none" cap="none" strike="noStrike">
                <a:solidFill>
                  <a:schemeClr val="dk1"/>
                </a:solidFill>
                <a:latin typeface="Arial"/>
                <a:ea typeface="Arial"/>
                <a:cs typeface="Arial"/>
                <a:sym typeface="Arial"/>
              </a:rPr>
              <a:t>Certain statements contained in this presentation are not historical facts and may be forward-looking statements within the meaning of the Private Securities Litigation Reform Act of 1995. Words such as "plans," "expects," "believes," "anticipates," and similar words are intended to identify forward-looking statements. These forward-looking statements include, but are not limited to, statements concerning our expected revenue growth and improved profitability, and our financial forecasts. Forward-looking statements are based on our current expectations and beliefs and involve a number of risks and uncertainties that are difficult to predict and that could cause actual results to differ materially from those stated or implied by the forward-looking statements. A description of certain of these risks, uncertainties and other matters can be found in filings we make with the U.S. Securities and Exchange Commission, all of which are available at www.sec.gov. Because forward-looking statements involve risks and uncertainties, actual results and events may differ materially from results and events currently expected by us, readers are cautioned not to place undue reliance on these forward-looking statements, which speak only as of the date hereof. We undertake no obligation to publicly update these forward-looking statements to reflect events or circumstances that occur after the date hereof or to reflect any change in its expectations with regard to these forward-looking statements or the occurrence of unanticipated events.</a:t>
            </a:r>
            <a:endParaRPr b="0" i="0" sz="5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5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 sz="550" u="none" cap="none" strike="noStrike">
                <a:solidFill>
                  <a:schemeClr val="dk1"/>
                </a:solidFill>
                <a:latin typeface="Montserrat"/>
                <a:ea typeface="Montserrat"/>
                <a:cs typeface="Montserrat"/>
                <a:sym typeface="Montserrat"/>
              </a:rPr>
              <a:t>Financial Information; Use of Projections</a:t>
            </a:r>
            <a:endParaRPr b="1"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0" i="0" lang="en" sz="550" u="none" cap="none" strike="noStrike">
                <a:solidFill>
                  <a:schemeClr val="dk1"/>
                </a:solidFill>
                <a:latin typeface="Arial"/>
                <a:ea typeface="Arial"/>
                <a:cs typeface="Arial"/>
                <a:sym typeface="Arial"/>
              </a:rPr>
              <a:t>The financial and operating forecasts and projections contained herein represent certain estimates of Zoomcar as of the date thereof and include projected financial numbers, including revenues, valuation and other metrics derived therefrom. Zoomcar’s independent public accountants and auditors have not examined, reviewed or compiled the forecasts or projections and, accordingly, does not express an opinion or other form of assurance with respect thereto. Furthermore none of Zoomcar or its management team can give any assurance that the forecasts or projections contained herein accurately represents Zoomcar’s future operations or financial condition. Such information is subject to a wide variety of significant business, economic and competitive risks and uncertainties that could cause actual results to differ materially from those contained in the prospective financial information, including the risks and uncertainties described in the "Risk Factors" section of the Form 10-K and Form 10-Qs filed by Zoomcar and incorporated by reference therein. Accordingly, there can be no assurance that the prospective results are indicative of the future performance of Zoomcar or that actual results will not differ materially from those presented in these materials. Some of the assumptions upon which the projections are based inevitably will not materialize and unanticipated events may occur that could affect results. Therefore, actual results achieved during the periods covered by the projections may vary materially from the projected results. Inclusion of the prospective financial information in these materials should not be regarded as a representation by any person that the results contained in the prospective financial information are indicative of future results or that any results will be achieved.</a:t>
            </a:r>
            <a:endParaRPr b="0" i="0" sz="5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450"/>
              <a:buFont typeface="Arial"/>
              <a:buNone/>
            </a:pPr>
            <a:r>
              <a:t/>
            </a:r>
            <a:endParaRPr b="1"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i="0" lang="en" sz="550" u="none" cap="none" strike="noStrike">
                <a:solidFill>
                  <a:schemeClr val="dk1"/>
                </a:solidFill>
                <a:latin typeface="Montserrat"/>
                <a:ea typeface="Montserrat"/>
                <a:cs typeface="Montserrat"/>
                <a:sym typeface="Montserrat"/>
              </a:rPr>
              <a:t>Use of Non-GAAP Financial Matters</a:t>
            </a:r>
            <a:endParaRPr b="1"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0" i="0" lang="en" sz="550" u="none" cap="none" strike="noStrike">
                <a:solidFill>
                  <a:schemeClr val="dk1"/>
                </a:solidFill>
                <a:latin typeface="Arial"/>
                <a:ea typeface="Arial"/>
                <a:cs typeface="Arial"/>
                <a:sym typeface="Arial"/>
              </a:rPr>
              <a:t>This Presentation includes certain financial measures not presented in accordance with generally accepted accounting principles (“GAAP”) with respect to Zoomcar’s expected future performance and other metrics derived therefrom. Specifically, this Presentation includes contribution margin and EBITDA. These non-GAAP financial measures may exclude items that are significant in understanding and assessing Zoomcar’s financial results. These non-GAAP measures are an addition, and not a substitute for or superior to measures of financial performance prepared in accordance with GAAP and should not be considered as an alternative to net loss, operating loss or any other performance measures derived in accordance with GAAP as a measure of our liquidity, profitability or performance. Not all of the information necessary for a quantitative reconciliation of these non-GAAP financial measures to the most directly comparable GAAP financial measures is available without unreasonable efforts at this time. Zoomcar believes that these forward-looking non-GAAP measures of financial results provide useful supplemental information about Zoomcar. Zoomcar’s management uses these forward-looking non-GAAP measures to evaluate Zoomcar’s projected financial and operating performance. However, there are a number of limitations related to the use of these non-GAAP measures and their nearest GAAP equivalents. For example other companies may calculate non-GAAP measures differently or may use other measures to calculate their financial performance, and therefore Zoomcar’s non-GAAP measures may not be directly comparable to similarly titled measures of other companies. The presentation of such non-GAAP measures, which may include adjustments to exclude unusual or non-recurring items, should not be construed as an inference that Zoomcar’s future results and cash flows will be unaffected by other unusual or nonrecurring items.</a:t>
            </a:r>
            <a:endParaRPr b="0" i="0" sz="55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550"/>
              <a:buFont typeface="Arial"/>
              <a:buNone/>
            </a:pPr>
            <a:r>
              <a:rPr b="1" i="0" lang="en" sz="550" u="none" cap="none" strike="noStrike">
                <a:solidFill>
                  <a:schemeClr val="dk1"/>
                </a:solidFill>
                <a:latin typeface="Montserrat"/>
                <a:ea typeface="Montserrat"/>
                <a:cs typeface="Montserrat"/>
                <a:sym typeface="Montserrat"/>
              </a:rPr>
              <a:t>Industry and Market Data</a:t>
            </a:r>
            <a:endParaRPr b="1"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550"/>
              <a:buFont typeface="Arial"/>
              <a:buNone/>
            </a:pPr>
            <a:r>
              <a:rPr b="0" i="0" lang="en" sz="550" u="none" cap="none" strike="noStrike">
                <a:solidFill>
                  <a:schemeClr val="dk1"/>
                </a:solidFill>
                <a:latin typeface="Arial"/>
                <a:ea typeface="Arial"/>
                <a:cs typeface="Arial"/>
                <a:sym typeface="Arial"/>
              </a:rPr>
              <a:t>This Presentation has been prepared by Zoomcar and includes market data and other statistical information from third-party sources. Although Zoomcar believes these third-party sources are reliable as of their respective dates, none of Zoomcar, or any of its respective affiliates has independently verified the accuracy or completeness of this information. Some data are also based on Zoomcar’s good faith estimates, which are derived from both internal sources and the third-party sources described above. None of Zoomcar, its respective affiliates, nor their respective advisors, directors, officers, employees, members, partners, shareholders or agents make any representation or warranty with respect to the accuracy of such information. None of Zoomcar or its respective affiliates, advisors, directors, officers, employees, members, partners, shareholders or agents or the providers of any such third party information or any other person are responsible for any errors or omissions therein (negligent or otherwise), regardless of the cause, or the results obtained from the use of such content. Each of Zoomcar and its respective affiliates, advisors, directors, officers, employees, members, partners, shareholders and agents expressly disclaims any responsibility or liability for any damages or losses in connection with the use of such information herein.</a:t>
            </a:r>
            <a:endParaRPr b="0"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0" i="0" sz="5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 sz="550" u="none" cap="none" strike="noStrike">
                <a:solidFill>
                  <a:schemeClr val="dk1"/>
                </a:solidFill>
                <a:latin typeface="Montserrat"/>
                <a:ea typeface="Montserrat"/>
                <a:cs typeface="Montserrat"/>
                <a:sym typeface="Montserrat"/>
              </a:rPr>
              <a:t>Trademarks and Intellectual Property</a:t>
            </a:r>
            <a:endParaRPr b="1" i="0" sz="55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0" i="0" lang="en" sz="550" u="none" cap="none" strike="noStrike">
                <a:solidFill>
                  <a:schemeClr val="dk1"/>
                </a:solidFill>
                <a:latin typeface="Arial"/>
                <a:ea typeface="Arial"/>
                <a:cs typeface="Arial"/>
                <a:sym typeface="Arial"/>
              </a:rPr>
              <a:t>All trademarks, service marks, and trade names of Zoomcar or its affiliates as used herein are trademarks, service marks, or registered trade names of Zoomcar or its affiliates. Any other product, company names, or logos mentioned herein are the trademarks and/or intellectual property of their respective owners, and their use is solely for convenience and is not intended to, and does not imply, a relationship with Zoomcar, or an endorsement or sponsorship by or of Zoomcar  or any other party. The trademarks, service marks and trade names referred to in this presentation may appear without the ®, TM or SM symbols, but such references are not intended to indicate, in any way, that Zoomcar will not assert, to the fullest extent under applicable law, their rights or the right of the applicable licensor to these trademarks, service marks and trade names.</a:t>
            </a:r>
            <a:endParaRPr b="1" i="0" sz="19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bd836a7f8e_0_0"/>
          <p:cNvSpPr txBox="1"/>
          <p:nvPr/>
        </p:nvSpPr>
        <p:spPr>
          <a:xfrm>
            <a:off x="281457" y="847725"/>
            <a:ext cx="8331900" cy="184800"/>
          </a:xfrm>
          <a:prstGeom prst="rect">
            <a:avLst/>
          </a:prstGeom>
          <a:noFill/>
          <a:ln>
            <a:noFill/>
          </a:ln>
        </p:spPr>
        <p:txBody>
          <a:bodyPr anchorCtr="0" anchor="t" bIns="0" lIns="0" spcFirstLastPara="1" rIns="0" wrap="square" tIns="0">
            <a:spAutoFit/>
          </a:bodyPr>
          <a:lstStyle/>
          <a:p>
            <a:pPr indent="0" lvl="0" marL="0" marR="0" rtl="0" algn="l">
              <a:lnSpc>
                <a:spcPct val="146875"/>
              </a:lnSpc>
              <a:spcBef>
                <a:spcPts val="0"/>
              </a:spcBef>
              <a:spcAft>
                <a:spcPts val="0"/>
              </a:spcAft>
              <a:buClr>
                <a:srgbClr val="000000"/>
              </a:buClr>
              <a:buSzPts val="1200"/>
              <a:buFont typeface="Arial"/>
              <a:buNone/>
            </a:pPr>
            <a:r>
              <a:rPr b="1" lang="en" sz="1200">
                <a:solidFill>
                  <a:schemeClr val="dk1"/>
                </a:solidFill>
              </a:rPr>
              <a:t>Zoom</a:t>
            </a:r>
            <a:r>
              <a:rPr b="1" lang="en" sz="1200">
                <a:solidFill>
                  <a:schemeClr val="dk1"/>
                </a:solidFill>
              </a:rPr>
              <a:t>car is </a:t>
            </a:r>
            <a:r>
              <a:rPr b="1" lang="en" sz="1200">
                <a:solidFill>
                  <a:srgbClr val="117A41"/>
                </a:solidFill>
              </a:rPr>
              <a:t>India’s largest</a:t>
            </a:r>
            <a:r>
              <a:rPr b="1" lang="en" sz="1200">
                <a:solidFill>
                  <a:schemeClr val="dk1"/>
                </a:solidFill>
              </a:rPr>
              <a:t> peer-to-peer car-sharing marketplace.</a:t>
            </a:r>
            <a:endParaRPr b="1" sz="1200">
              <a:solidFill>
                <a:schemeClr val="dk1"/>
              </a:solidFill>
            </a:endParaRPr>
          </a:p>
        </p:txBody>
      </p:sp>
      <p:sp>
        <p:nvSpPr>
          <p:cNvPr id="199" name="Google Shape;199;g3bd836a7f8e_0_0"/>
          <p:cNvSpPr/>
          <p:nvPr/>
        </p:nvSpPr>
        <p:spPr>
          <a:xfrm>
            <a:off x="938376" y="1467087"/>
            <a:ext cx="930207" cy="805791"/>
          </a:xfrm>
          <a:custGeom>
            <a:rect b="b" l="l" r="r" t="t"/>
            <a:pathLst>
              <a:path extrusionOk="0" h="1611583" w="1860413">
                <a:moveTo>
                  <a:pt x="0" y="0"/>
                </a:moveTo>
                <a:lnTo>
                  <a:pt x="1860414" y="0"/>
                </a:lnTo>
                <a:lnTo>
                  <a:pt x="1860414" y="1611583"/>
                </a:lnTo>
                <a:lnTo>
                  <a:pt x="0" y="161158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0" name="Google Shape;200;g3bd836a7f8e_0_0"/>
          <p:cNvSpPr/>
          <p:nvPr/>
        </p:nvSpPr>
        <p:spPr>
          <a:xfrm>
            <a:off x="6053610" y="1446886"/>
            <a:ext cx="930207" cy="805791"/>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1" name="Google Shape;201;g3bd836a7f8e_0_0"/>
          <p:cNvSpPr/>
          <p:nvPr/>
        </p:nvSpPr>
        <p:spPr>
          <a:xfrm>
            <a:off x="3582652" y="3078500"/>
            <a:ext cx="930207" cy="805792"/>
          </a:xfrm>
          <a:custGeom>
            <a:rect b="b" l="l" r="r" t="t"/>
            <a:pathLst>
              <a:path extrusionOk="0" h="1611583" w="1860413">
                <a:moveTo>
                  <a:pt x="0" y="0"/>
                </a:moveTo>
                <a:lnTo>
                  <a:pt x="1860414" y="0"/>
                </a:lnTo>
                <a:lnTo>
                  <a:pt x="1860414" y="1611583"/>
                </a:lnTo>
                <a:lnTo>
                  <a:pt x="0" y="161158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2" name="Google Shape;202;g3bd836a7f8e_0_0"/>
          <p:cNvSpPr/>
          <p:nvPr/>
        </p:nvSpPr>
        <p:spPr>
          <a:xfrm>
            <a:off x="5994567" y="3078500"/>
            <a:ext cx="930207"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3" name="Google Shape;203;g3bd836a7f8e_0_0"/>
          <p:cNvSpPr/>
          <p:nvPr/>
        </p:nvSpPr>
        <p:spPr>
          <a:xfrm>
            <a:off x="2196089" y="1450758"/>
            <a:ext cx="930206"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4" name="Google Shape;204;g3bd836a7f8e_0_0"/>
          <p:cNvSpPr/>
          <p:nvPr/>
        </p:nvSpPr>
        <p:spPr>
          <a:xfrm>
            <a:off x="3504801" y="1451733"/>
            <a:ext cx="930207"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5" name="Google Shape;205;g3bd836a7f8e_0_0"/>
          <p:cNvSpPr/>
          <p:nvPr/>
        </p:nvSpPr>
        <p:spPr>
          <a:xfrm>
            <a:off x="4798037" y="1463215"/>
            <a:ext cx="930207"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6" name="Google Shape;206;g3bd836a7f8e_0_0"/>
          <p:cNvSpPr/>
          <p:nvPr/>
        </p:nvSpPr>
        <p:spPr>
          <a:xfrm>
            <a:off x="7244166" y="1463215"/>
            <a:ext cx="930207"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7" name="Google Shape;207;g3bd836a7f8e_0_0"/>
          <p:cNvSpPr/>
          <p:nvPr/>
        </p:nvSpPr>
        <p:spPr>
          <a:xfrm>
            <a:off x="4810971" y="3078500"/>
            <a:ext cx="930207"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8" name="Google Shape;208;g3bd836a7f8e_0_0"/>
          <p:cNvSpPr/>
          <p:nvPr/>
        </p:nvSpPr>
        <p:spPr>
          <a:xfrm>
            <a:off x="2313007" y="3101995"/>
            <a:ext cx="930206" cy="805792"/>
          </a:xfrm>
          <a:custGeom>
            <a:rect b="b" l="l" r="r" t="t"/>
            <a:pathLst>
              <a:path extrusionOk="0" h="1611583" w="1860413">
                <a:moveTo>
                  <a:pt x="0" y="0"/>
                </a:moveTo>
                <a:lnTo>
                  <a:pt x="1860413" y="0"/>
                </a:lnTo>
                <a:lnTo>
                  <a:pt x="1860413" y="1611583"/>
                </a:lnTo>
                <a:lnTo>
                  <a:pt x="0" y="161158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9" name="Google Shape;209;g3bd836a7f8e_0_0"/>
          <p:cNvSpPr txBox="1"/>
          <p:nvPr/>
        </p:nvSpPr>
        <p:spPr>
          <a:xfrm>
            <a:off x="890026" y="2544346"/>
            <a:ext cx="1026900" cy="2649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pan-India presence</a:t>
            </a:r>
            <a:endParaRPr sz="700"/>
          </a:p>
          <a:p>
            <a:pPr indent="0" lvl="0" marL="0" marR="0" rtl="0" algn="ctr">
              <a:lnSpc>
                <a:spcPct val="115009"/>
              </a:lnSpc>
              <a:spcBef>
                <a:spcPts val="0"/>
              </a:spcBef>
              <a:spcAft>
                <a:spcPts val="0"/>
              </a:spcAft>
              <a:buNone/>
            </a:pPr>
            <a:r>
              <a:t/>
            </a:r>
            <a:endParaRPr sz="800">
              <a:solidFill>
                <a:srgbClr val="232323"/>
              </a:solidFill>
              <a:latin typeface="Poppins"/>
              <a:ea typeface="Poppins"/>
              <a:cs typeface="Poppins"/>
              <a:sym typeface="Poppins"/>
            </a:endParaRPr>
          </a:p>
        </p:txBody>
      </p:sp>
      <p:sp>
        <p:nvSpPr>
          <p:cNvPr id="210" name="Google Shape;210;g3bd836a7f8e_0_0"/>
          <p:cNvSpPr txBox="1"/>
          <p:nvPr/>
        </p:nvSpPr>
        <p:spPr>
          <a:xfrm>
            <a:off x="4787418" y="2543636"/>
            <a:ext cx="1026900" cy="2649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Driving innovation</a:t>
            </a:r>
            <a:endParaRPr sz="700"/>
          </a:p>
          <a:p>
            <a:pPr indent="0" lvl="0" marL="0" marR="0" rtl="0" algn="ctr">
              <a:lnSpc>
                <a:spcPct val="115009"/>
              </a:lnSpc>
              <a:spcBef>
                <a:spcPts val="0"/>
              </a:spcBef>
              <a:spcAft>
                <a:spcPts val="0"/>
              </a:spcAft>
              <a:buNone/>
            </a:pPr>
            <a:r>
              <a:t/>
            </a:r>
            <a:endParaRPr sz="800">
              <a:solidFill>
                <a:srgbClr val="232323"/>
              </a:solidFill>
              <a:latin typeface="Poppins"/>
              <a:ea typeface="Poppins"/>
              <a:cs typeface="Poppins"/>
              <a:sym typeface="Poppins"/>
            </a:endParaRPr>
          </a:p>
        </p:txBody>
      </p:sp>
      <p:sp>
        <p:nvSpPr>
          <p:cNvPr id="211" name="Google Shape;211;g3bd836a7f8e_0_0"/>
          <p:cNvSpPr txBox="1"/>
          <p:nvPr/>
        </p:nvSpPr>
        <p:spPr>
          <a:xfrm>
            <a:off x="7057598" y="2639526"/>
            <a:ext cx="1525200" cy="1230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without performance spends</a:t>
            </a:r>
            <a:endParaRPr sz="700"/>
          </a:p>
        </p:txBody>
      </p:sp>
      <p:sp>
        <p:nvSpPr>
          <p:cNvPr id="212" name="Google Shape;212;g3bd836a7f8e_0_0"/>
          <p:cNvSpPr txBox="1"/>
          <p:nvPr/>
        </p:nvSpPr>
        <p:spPr>
          <a:xfrm>
            <a:off x="2255542" y="4207848"/>
            <a:ext cx="1116000" cy="1230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focus on experience</a:t>
            </a:r>
            <a:endParaRPr sz="700"/>
          </a:p>
        </p:txBody>
      </p:sp>
      <p:sp>
        <p:nvSpPr>
          <p:cNvPr id="213" name="Google Shape;213;g3bd836a7f8e_0_0"/>
          <p:cNvSpPr txBox="1"/>
          <p:nvPr/>
        </p:nvSpPr>
        <p:spPr>
          <a:xfrm>
            <a:off x="3556003" y="4374205"/>
            <a:ext cx="983400" cy="4065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Highest brand awareness in India for car rentals</a:t>
            </a:r>
            <a:endParaRPr sz="700"/>
          </a:p>
        </p:txBody>
      </p:sp>
      <p:sp>
        <p:nvSpPr>
          <p:cNvPr id="214" name="Google Shape;214;g3bd836a7f8e_0_0"/>
          <p:cNvSpPr txBox="1"/>
          <p:nvPr/>
        </p:nvSpPr>
        <p:spPr>
          <a:xfrm>
            <a:off x="5967917" y="4313358"/>
            <a:ext cx="983400" cy="2649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of total monthly trips</a:t>
            </a:r>
            <a:endParaRPr sz="700"/>
          </a:p>
        </p:txBody>
      </p:sp>
      <p:sp>
        <p:nvSpPr>
          <p:cNvPr id="215" name="Google Shape;215;g3bd836a7f8e_0_0"/>
          <p:cNvSpPr txBox="1"/>
          <p:nvPr/>
        </p:nvSpPr>
        <p:spPr>
          <a:xfrm>
            <a:off x="4810971" y="4328712"/>
            <a:ext cx="983400" cy="2649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better then paid traffic</a:t>
            </a:r>
            <a:endParaRPr sz="700"/>
          </a:p>
        </p:txBody>
      </p:sp>
      <p:sp>
        <p:nvSpPr>
          <p:cNvPr id="216" name="Google Shape;216;g3bd836a7f8e_0_0"/>
          <p:cNvSpPr txBox="1"/>
          <p:nvPr/>
        </p:nvSpPr>
        <p:spPr>
          <a:xfrm>
            <a:off x="6005260" y="2660802"/>
            <a:ext cx="1026900" cy="2649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Market leadership</a:t>
            </a:r>
            <a:endParaRPr sz="700"/>
          </a:p>
          <a:p>
            <a:pPr indent="0" lvl="0" marL="0" marR="0" rtl="0" algn="ctr">
              <a:lnSpc>
                <a:spcPct val="115009"/>
              </a:lnSpc>
              <a:spcBef>
                <a:spcPts val="0"/>
              </a:spcBef>
              <a:spcAft>
                <a:spcPts val="0"/>
              </a:spcAft>
              <a:buNone/>
            </a:pPr>
            <a:r>
              <a:t/>
            </a:r>
            <a:endParaRPr sz="800">
              <a:solidFill>
                <a:srgbClr val="232323"/>
              </a:solidFill>
              <a:latin typeface="Poppins"/>
              <a:ea typeface="Poppins"/>
              <a:cs typeface="Poppins"/>
              <a:sym typeface="Poppins"/>
            </a:endParaRPr>
          </a:p>
        </p:txBody>
      </p:sp>
      <p:sp>
        <p:nvSpPr>
          <p:cNvPr id="217" name="Google Shape;217;g3bd836a7f8e_0_0"/>
          <p:cNvSpPr txBox="1"/>
          <p:nvPr/>
        </p:nvSpPr>
        <p:spPr>
          <a:xfrm>
            <a:off x="2219047" y="2540831"/>
            <a:ext cx="937200" cy="1230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Trust our platform</a:t>
            </a:r>
            <a:endParaRPr sz="700"/>
          </a:p>
        </p:txBody>
      </p:sp>
      <p:sp>
        <p:nvSpPr>
          <p:cNvPr id="218" name="Google Shape;218;g3bd836a7f8e_0_0"/>
          <p:cNvSpPr txBox="1"/>
          <p:nvPr/>
        </p:nvSpPr>
        <p:spPr>
          <a:xfrm>
            <a:off x="3566049" y="2527519"/>
            <a:ext cx="806400" cy="406500"/>
          </a:xfrm>
          <a:prstGeom prst="rect">
            <a:avLst/>
          </a:prstGeom>
          <a:noFill/>
          <a:ln>
            <a:noFill/>
          </a:ln>
        </p:spPr>
        <p:txBody>
          <a:bodyPr anchorCtr="0" anchor="t" bIns="0" lIns="0" spcFirstLastPara="1" rIns="0" wrap="square" tIns="0">
            <a:spAutoFit/>
          </a:bodyPr>
          <a:lstStyle/>
          <a:p>
            <a:pPr indent="0" lvl="0" marL="0" marR="0" rtl="0" algn="ctr">
              <a:lnSpc>
                <a:spcPct val="115009"/>
              </a:lnSpc>
              <a:spcBef>
                <a:spcPts val="0"/>
              </a:spcBef>
              <a:spcAft>
                <a:spcPts val="0"/>
              </a:spcAft>
              <a:buNone/>
            </a:pPr>
            <a:r>
              <a:rPr lang="en" sz="800">
                <a:solidFill>
                  <a:srgbClr val="232323"/>
                </a:solidFill>
                <a:latin typeface="Poppins"/>
                <a:ea typeface="Poppins"/>
                <a:cs typeface="Poppins"/>
                <a:sym typeface="Poppins"/>
              </a:rPr>
              <a:t>Onboarded on marketplace</a:t>
            </a:r>
            <a:endParaRPr sz="700"/>
          </a:p>
          <a:p>
            <a:pPr indent="0" lvl="0" marL="0" marR="0" rtl="0" algn="ctr">
              <a:lnSpc>
                <a:spcPct val="115009"/>
              </a:lnSpc>
              <a:spcBef>
                <a:spcPts val="0"/>
              </a:spcBef>
              <a:spcAft>
                <a:spcPts val="0"/>
              </a:spcAft>
              <a:buNone/>
            </a:pPr>
            <a:r>
              <a:t/>
            </a:r>
            <a:endParaRPr sz="800">
              <a:solidFill>
                <a:srgbClr val="232323"/>
              </a:solidFill>
              <a:latin typeface="Poppins"/>
              <a:ea typeface="Poppins"/>
              <a:cs typeface="Poppins"/>
              <a:sym typeface="Poppins"/>
            </a:endParaRPr>
          </a:p>
        </p:txBody>
      </p:sp>
      <p:sp>
        <p:nvSpPr>
          <p:cNvPr id="219" name="Google Shape;219;g3bd836a7f8e_0_0"/>
          <p:cNvSpPr txBox="1"/>
          <p:nvPr/>
        </p:nvSpPr>
        <p:spPr>
          <a:xfrm>
            <a:off x="1110106" y="2344956"/>
            <a:ext cx="586800" cy="15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007B40"/>
                </a:solidFill>
                <a:latin typeface="Poppins"/>
                <a:ea typeface="Poppins"/>
                <a:cs typeface="Poppins"/>
                <a:sym typeface="Poppins"/>
              </a:rPr>
              <a:t>Cities</a:t>
            </a:r>
            <a:endParaRPr sz="700"/>
          </a:p>
        </p:txBody>
      </p:sp>
      <p:sp>
        <p:nvSpPr>
          <p:cNvPr id="220" name="Google Shape;220;g3bd836a7f8e_0_0"/>
          <p:cNvSpPr txBox="1"/>
          <p:nvPr/>
        </p:nvSpPr>
        <p:spPr>
          <a:xfrm>
            <a:off x="4886101" y="2354234"/>
            <a:ext cx="7542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232323"/>
                </a:solidFill>
                <a:latin typeface="Poppins"/>
                <a:ea typeface="Poppins"/>
                <a:cs typeface="Poppins"/>
                <a:sym typeface="Poppins"/>
              </a:rPr>
              <a:t>Employees</a:t>
            </a:r>
            <a:endParaRPr sz="700"/>
          </a:p>
          <a:p>
            <a:pPr indent="0" lvl="0" marL="0" marR="0" rtl="0" algn="ctr">
              <a:lnSpc>
                <a:spcPct val="115000"/>
              </a:lnSpc>
              <a:spcBef>
                <a:spcPts val="0"/>
              </a:spcBef>
              <a:spcAft>
                <a:spcPts val="0"/>
              </a:spcAft>
              <a:buNone/>
            </a:pPr>
            <a:r>
              <a:t/>
            </a:r>
            <a:endParaRPr b="1" sz="1000">
              <a:solidFill>
                <a:srgbClr val="232323"/>
              </a:solidFill>
              <a:latin typeface="Poppins"/>
              <a:ea typeface="Poppins"/>
              <a:cs typeface="Poppins"/>
              <a:sym typeface="Poppins"/>
            </a:endParaRPr>
          </a:p>
        </p:txBody>
      </p:sp>
      <p:sp>
        <p:nvSpPr>
          <p:cNvPr id="221" name="Google Shape;221;g3bd836a7f8e_0_0"/>
          <p:cNvSpPr txBox="1"/>
          <p:nvPr/>
        </p:nvSpPr>
        <p:spPr>
          <a:xfrm>
            <a:off x="7233003" y="2320164"/>
            <a:ext cx="9975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232323"/>
                </a:solidFill>
                <a:latin typeface="Poppins"/>
                <a:ea typeface="Poppins"/>
                <a:cs typeface="Poppins"/>
                <a:sym typeface="Poppins"/>
              </a:rPr>
              <a:t>Monthly Rental Sessions</a:t>
            </a:r>
            <a:endParaRPr sz="700"/>
          </a:p>
        </p:txBody>
      </p:sp>
      <p:sp>
        <p:nvSpPr>
          <p:cNvPr id="222" name="Google Shape;222;g3bd836a7f8e_0_0"/>
          <p:cNvSpPr txBox="1"/>
          <p:nvPr/>
        </p:nvSpPr>
        <p:spPr>
          <a:xfrm>
            <a:off x="4899035" y="3969519"/>
            <a:ext cx="7542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232323"/>
                </a:solidFill>
                <a:latin typeface="Poppins"/>
                <a:ea typeface="Poppins"/>
                <a:cs typeface="Poppins"/>
                <a:sym typeface="Poppins"/>
              </a:rPr>
              <a:t>Organic Conversion</a:t>
            </a:r>
            <a:endParaRPr sz="700"/>
          </a:p>
        </p:txBody>
      </p:sp>
      <p:sp>
        <p:nvSpPr>
          <p:cNvPr id="223" name="Google Shape;223;g3bd836a7f8e_0_0"/>
          <p:cNvSpPr txBox="1"/>
          <p:nvPr/>
        </p:nvSpPr>
        <p:spPr>
          <a:xfrm>
            <a:off x="2191378" y="4023153"/>
            <a:ext cx="1244400" cy="15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232323"/>
                </a:solidFill>
                <a:latin typeface="Poppins"/>
                <a:ea typeface="Poppins"/>
                <a:cs typeface="Poppins"/>
                <a:sym typeface="Poppins"/>
              </a:rPr>
              <a:t>Avg Guest Rating</a:t>
            </a:r>
            <a:endParaRPr sz="700"/>
          </a:p>
        </p:txBody>
      </p:sp>
      <p:sp>
        <p:nvSpPr>
          <p:cNvPr id="224" name="Google Shape;224;g3bd836a7f8e_0_0"/>
          <p:cNvSpPr txBox="1"/>
          <p:nvPr/>
        </p:nvSpPr>
        <p:spPr>
          <a:xfrm>
            <a:off x="6132672" y="2337905"/>
            <a:ext cx="772200" cy="50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007B40"/>
                </a:solidFill>
                <a:latin typeface="Poppins"/>
                <a:ea typeface="Poppins"/>
                <a:cs typeface="Poppins"/>
                <a:sym typeface="Poppins"/>
              </a:rPr>
              <a:t>Brand Awareness</a:t>
            </a:r>
            <a:endParaRPr sz="700"/>
          </a:p>
          <a:p>
            <a:pPr indent="0" lvl="0" marL="0" marR="0" rtl="0" algn="ctr">
              <a:lnSpc>
                <a:spcPct val="115000"/>
              </a:lnSpc>
              <a:spcBef>
                <a:spcPts val="0"/>
              </a:spcBef>
              <a:spcAft>
                <a:spcPts val="0"/>
              </a:spcAft>
              <a:buNone/>
            </a:pPr>
            <a:r>
              <a:t/>
            </a:r>
            <a:endParaRPr b="1" sz="1000">
              <a:solidFill>
                <a:srgbClr val="007B40"/>
              </a:solidFill>
              <a:latin typeface="Poppins"/>
              <a:ea typeface="Poppins"/>
              <a:cs typeface="Poppins"/>
              <a:sym typeface="Poppins"/>
            </a:endParaRPr>
          </a:p>
        </p:txBody>
      </p:sp>
      <p:sp>
        <p:nvSpPr>
          <p:cNvPr id="225" name="Google Shape;225;g3bd836a7f8e_0_0"/>
          <p:cNvSpPr txBox="1"/>
          <p:nvPr/>
        </p:nvSpPr>
        <p:spPr>
          <a:xfrm>
            <a:off x="3622183" y="4009038"/>
            <a:ext cx="8511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007B40"/>
                </a:solidFill>
                <a:latin typeface="Poppins"/>
                <a:ea typeface="Poppins"/>
                <a:cs typeface="Poppins"/>
                <a:sym typeface="Poppins"/>
              </a:rPr>
              <a:t>Search &amp; Brand Recall</a:t>
            </a:r>
            <a:endParaRPr sz="700"/>
          </a:p>
        </p:txBody>
      </p:sp>
      <p:sp>
        <p:nvSpPr>
          <p:cNvPr id="226" name="Google Shape;226;g3bd836a7f8e_0_0"/>
          <p:cNvSpPr txBox="1"/>
          <p:nvPr/>
        </p:nvSpPr>
        <p:spPr>
          <a:xfrm>
            <a:off x="6034098" y="3963545"/>
            <a:ext cx="851100" cy="33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007B40"/>
                </a:solidFill>
                <a:latin typeface="Poppins"/>
                <a:ea typeface="Poppins"/>
                <a:cs typeface="Poppins"/>
                <a:sym typeface="Poppins"/>
              </a:rPr>
              <a:t>Repeat User Trips</a:t>
            </a:r>
            <a:endParaRPr sz="700"/>
          </a:p>
        </p:txBody>
      </p:sp>
      <p:sp>
        <p:nvSpPr>
          <p:cNvPr id="227" name="Google Shape;227;g3bd836a7f8e_0_0"/>
          <p:cNvSpPr txBox="1"/>
          <p:nvPr/>
        </p:nvSpPr>
        <p:spPr>
          <a:xfrm>
            <a:off x="2177792" y="2343980"/>
            <a:ext cx="1019700" cy="15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232323"/>
                </a:solidFill>
                <a:latin typeface="Poppins"/>
                <a:ea typeface="Poppins"/>
                <a:cs typeface="Poppins"/>
                <a:sym typeface="Poppins"/>
              </a:rPr>
              <a:t>All time Guests</a:t>
            </a:r>
            <a:endParaRPr sz="700"/>
          </a:p>
        </p:txBody>
      </p:sp>
      <p:sp>
        <p:nvSpPr>
          <p:cNvPr id="228" name="Google Shape;228;g3bd836a7f8e_0_0"/>
          <p:cNvSpPr txBox="1"/>
          <p:nvPr/>
        </p:nvSpPr>
        <p:spPr>
          <a:xfrm>
            <a:off x="3519229" y="2340615"/>
            <a:ext cx="901500" cy="15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 sz="1000">
                <a:solidFill>
                  <a:srgbClr val="007B40"/>
                </a:solidFill>
                <a:latin typeface="Poppins"/>
                <a:ea typeface="Poppins"/>
                <a:cs typeface="Poppins"/>
                <a:sym typeface="Poppins"/>
              </a:rPr>
              <a:t>All time cars</a:t>
            </a:r>
            <a:endParaRPr sz="700"/>
          </a:p>
        </p:txBody>
      </p:sp>
      <p:sp>
        <p:nvSpPr>
          <p:cNvPr id="229" name="Google Shape;229;g3bd836a7f8e_0_0"/>
          <p:cNvSpPr txBox="1"/>
          <p:nvPr/>
        </p:nvSpPr>
        <p:spPr>
          <a:xfrm>
            <a:off x="1000993" y="1703295"/>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100+</a:t>
            </a:r>
            <a:endParaRPr sz="700"/>
          </a:p>
        </p:txBody>
      </p:sp>
      <p:sp>
        <p:nvSpPr>
          <p:cNvPr id="230" name="Google Shape;230;g3bd836a7f8e_0_0"/>
          <p:cNvSpPr txBox="1"/>
          <p:nvPr/>
        </p:nvSpPr>
        <p:spPr>
          <a:xfrm>
            <a:off x="4862671" y="1686487"/>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152</a:t>
            </a:r>
            <a:endParaRPr sz="700"/>
          </a:p>
        </p:txBody>
      </p:sp>
      <p:sp>
        <p:nvSpPr>
          <p:cNvPr id="231" name="Google Shape;231;g3bd836a7f8e_0_0"/>
          <p:cNvSpPr txBox="1"/>
          <p:nvPr/>
        </p:nvSpPr>
        <p:spPr>
          <a:xfrm>
            <a:off x="7325129" y="1710980"/>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700K</a:t>
            </a:r>
            <a:endParaRPr sz="700"/>
          </a:p>
        </p:txBody>
      </p:sp>
      <p:sp>
        <p:nvSpPr>
          <p:cNvPr id="232" name="Google Shape;232;g3bd836a7f8e_0_0"/>
          <p:cNvSpPr txBox="1"/>
          <p:nvPr/>
        </p:nvSpPr>
        <p:spPr>
          <a:xfrm>
            <a:off x="4891934" y="3326266"/>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2X</a:t>
            </a:r>
            <a:endParaRPr sz="700"/>
          </a:p>
        </p:txBody>
      </p:sp>
      <p:sp>
        <p:nvSpPr>
          <p:cNvPr id="233" name="Google Shape;233;g3bd836a7f8e_0_0"/>
          <p:cNvSpPr txBox="1"/>
          <p:nvPr/>
        </p:nvSpPr>
        <p:spPr>
          <a:xfrm>
            <a:off x="2393969" y="3349761"/>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4.79/5</a:t>
            </a:r>
            <a:endParaRPr sz="700"/>
          </a:p>
        </p:txBody>
      </p:sp>
      <p:sp>
        <p:nvSpPr>
          <p:cNvPr id="234" name="Google Shape;234;g3bd836a7f8e_0_0"/>
          <p:cNvSpPr txBox="1"/>
          <p:nvPr/>
        </p:nvSpPr>
        <p:spPr>
          <a:xfrm>
            <a:off x="6116226" y="1694651"/>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90%</a:t>
            </a:r>
            <a:endParaRPr sz="700"/>
          </a:p>
        </p:txBody>
      </p:sp>
      <p:sp>
        <p:nvSpPr>
          <p:cNvPr id="235" name="Google Shape;235;g3bd836a7f8e_0_0"/>
          <p:cNvSpPr txBox="1"/>
          <p:nvPr/>
        </p:nvSpPr>
        <p:spPr>
          <a:xfrm>
            <a:off x="3645268" y="3326266"/>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#1</a:t>
            </a:r>
            <a:endParaRPr sz="700"/>
          </a:p>
        </p:txBody>
      </p:sp>
      <p:sp>
        <p:nvSpPr>
          <p:cNvPr id="236" name="Google Shape;236;g3bd836a7f8e_0_0"/>
          <p:cNvSpPr txBox="1"/>
          <p:nvPr/>
        </p:nvSpPr>
        <p:spPr>
          <a:xfrm>
            <a:off x="6057183" y="3326266"/>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55%</a:t>
            </a:r>
            <a:endParaRPr sz="700"/>
          </a:p>
        </p:txBody>
      </p:sp>
      <p:sp>
        <p:nvSpPr>
          <p:cNvPr id="237" name="Google Shape;237;g3bd836a7f8e_0_0"/>
          <p:cNvSpPr txBox="1"/>
          <p:nvPr/>
        </p:nvSpPr>
        <p:spPr>
          <a:xfrm>
            <a:off x="3567418" y="1687941"/>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42K+</a:t>
            </a:r>
            <a:endParaRPr sz="700"/>
          </a:p>
        </p:txBody>
      </p:sp>
      <p:sp>
        <p:nvSpPr>
          <p:cNvPr id="238" name="Google Shape;238;g3bd836a7f8e_0_0"/>
          <p:cNvSpPr txBox="1"/>
          <p:nvPr/>
        </p:nvSpPr>
        <p:spPr>
          <a:xfrm>
            <a:off x="2224642" y="1686966"/>
            <a:ext cx="804900" cy="246300"/>
          </a:xfrm>
          <a:prstGeom prst="rect">
            <a:avLst/>
          </a:prstGeom>
          <a:noFill/>
          <a:ln>
            <a:noFill/>
          </a:ln>
        </p:spPr>
        <p:txBody>
          <a:bodyPr anchorCtr="0" anchor="t" bIns="0" lIns="0" spcFirstLastPara="1" rIns="0" wrap="square" tIns="0">
            <a:spAutoFit/>
          </a:bodyPr>
          <a:lstStyle/>
          <a:p>
            <a:pPr indent="0" lvl="0" marL="0" marR="0" rtl="0" algn="ctr">
              <a:lnSpc>
                <a:spcPct val="187500"/>
              </a:lnSpc>
              <a:spcBef>
                <a:spcPts val="0"/>
              </a:spcBef>
              <a:spcAft>
                <a:spcPts val="0"/>
              </a:spcAft>
              <a:buNone/>
            </a:pPr>
            <a:r>
              <a:rPr b="1" lang="en" sz="1600">
                <a:solidFill>
                  <a:srgbClr val="FFFFFF"/>
                </a:solidFill>
                <a:latin typeface="Bebas Neue"/>
                <a:ea typeface="Bebas Neue"/>
                <a:cs typeface="Bebas Neue"/>
                <a:sym typeface="Bebas Neue"/>
              </a:rPr>
              <a:t>10M+</a:t>
            </a:r>
            <a:endParaRPr sz="700"/>
          </a:p>
        </p:txBody>
      </p:sp>
      <p:sp>
        <p:nvSpPr>
          <p:cNvPr id="239" name="Google Shape;239;g3bd836a7f8e_0_0"/>
          <p:cNvSpPr txBox="1"/>
          <p:nvPr/>
        </p:nvSpPr>
        <p:spPr>
          <a:xfrm>
            <a:off x="281460" y="392160"/>
            <a:ext cx="8608200" cy="346200"/>
          </a:xfrm>
          <a:prstGeom prst="rect">
            <a:avLst/>
          </a:prstGeom>
          <a:noFill/>
          <a:ln>
            <a:noFill/>
          </a:ln>
        </p:spPr>
        <p:txBody>
          <a:bodyPr anchorCtr="0" anchor="t" bIns="0" lIns="0" spcFirstLastPara="1" rIns="0" wrap="square" tIns="0">
            <a:spAutoFit/>
          </a:bodyPr>
          <a:lstStyle/>
          <a:p>
            <a:pPr indent="0" lvl="0" marL="0" marR="0" rtl="0" algn="l">
              <a:lnSpc>
                <a:spcPct val="103000"/>
              </a:lnSpc>
              <a:spcBef>
                <a:spcPts val="0"/>
              </a:spcBef>
              <a:spcAft>
                <a:spcPts val="0"/>
              </a:spcAft>
              <a:buClr>
                <a:srgbClr val="000000"/>
              </a:buClr>
              <a:buFont typeface="Arial"/>
              <a:buNone/>
            </a:pPr>
            <a:r>
              <a:rPr lang="en" sz="2250">
                <a:latin typeface="Montserrat ExtraBold"/>
                <a:ea typeface="Montserrat ExtraBold"/>
                <a:cs typeface="Montserrat ExtraBold"/>
                <a:sym typeface="Montserrat ExtraBold"/>
              </a:rPr>
              <a:t>Leading India’s Self-Drive Car Sharing Revolution</a:t>
            </a:r>
            <a:endParaRPr sz="700"/>
          </a:p>
        </p:txBody>
      </p:sp>
      <p:grpSp>
        <p:nvGrpSpPr>
          <p:cNvPr id="240" name="Google Shape;240;g3bd836a7f8e_0_0"/>
          <p:cNvGrpSpPr/>
          <p:nvPr/>
        </p:nvGrpSpPr>
        <p:grpSpPr>
          <a:xfrm>
            <a:off x="-20600" y="4835525"/>
            <a:ext cx="9183900" cy="307800"/>
            <a:chOff x="-20600" y="4835525"/>
            <a:chExt cx="9183900" cy="307800"/>
          </a:xfrm>
        </p:grpSpPr>
        <p:sp>
          <p:nvSpPr>
            <p:cNvPr id="241" name="Google Shape;241;g3bd836a7f8e_0_0"/>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g3bd836a7f8e_0_0"/>
            <p:cNvPicPr preferRelativeResize="0"/>
            <p:nvPr/>
          </p:nvPicPr>
          <p:blipFill rotWithShape="1">
            <a:blip r:embed="rId5">
              <a:alphaModFix/>
            </a:blip>
            <a:srcRect b="28516" l="0" r="0" t="26716"/>
            <a:stretch/>
          </p:blipFill>
          <p:spPr>
            <a:xfrm>
              <a:off x="397950" y="4900775"/>
              <a:ext cx="638448" cy="1607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a1e6fce2a3_0_594"/>
          <p:cNvSpPr txBox="1"/>
          <p:nvPr/>
        </p:nvSpPr>
        <p:spPr>
          <a:xfrm>
            <a:off x="311700" y="3688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66"/>
              <a:buFont typeface="Arial"/>
              <a:buNone/>
            </a:pPr>
            <a:r>
              <a:rPr b="0" i="0" lang="en" sz="2250" u="none" cap="none" strike="noStrike">
                <a:solidFill>
                  <a:srgbClr val="000000"/>
                </a:solidFill>
                <a:latin typeface="Montserrat ExtraBold"/>
                <a:ea typeface="Montserrat ExtraBold"/>
                <a:cs typeface="Montserrat ExtraBold"/>
                <a:sym typeface="Montserrat ExtraBold"/>
              </a:rPr>
              <a:t>FQ </a:t>
            </a:r>
            <a:r>
              <a:rPr lang="en" sz="2250">
                <a:latin typeface="Montserrat ExtraBold"/>
                <a:ea typeface="Montserrat ExtraBold"/>
                <a:cs typeface="Montserrat ExtraBold"/>
                <a:sym typeface="Montserrat ExtraBold"/>
              </a:rPr>
              <a:t>3</a:t>
            </a:r>
            <a:r>
              <a:rPr b="0" i="0" lang="en" sz="2250" u="none" cap="none" strike="noStrike">
                <a:solidFill>
                  <a:srgbClr val="000000"/>
                </a:solidFill>
                <a:latin typeface="Montserrat ExtraBold"/>
                <a:ea typeface="Montserrat ExtraBold"/>
                <a:cs typeface="Montserrat ExtraBold"/>
                <a:sym typeface="Montserrat ExtraBold"/>
              </a:rPr>
              <a:t> 25-26 Business Highlights</a:t>
            </a:r>
            <a:endParaRPr b="0" i="0" sz="2250" u="none" cap="none" strike="noStrike">
              <a:solidFill>
                <a:srgbClr val="000000"/>
              </a:solidFill>
              <a:latin typeface="Montserrat ExtraBold"/>
              <a:ea typeface="Montserrat ExtraBold"/>
              <a:cs typeface="Montserrat ExtraBold"/>
              <a:sym typeface="Montserrat ExtraBold"/>
            </a:endParaRPr>
          </a:p>
        </p:txBody>
      </p:sp>
      <p:cxnSp>
        <p:nvCxnSpPr>
          <p:cNvPr id="248" name="Google Shape;248;g3a1e6fce2a3_0_594"/>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grpSp>
        <p:nvGrpSpPr>
          <p:cNvPr id="249" name="Google Shape;249;g3a1e6fce2a3_0_594"/>
          <p:cNvGrpSpPr/>
          <p:nvPr/>
        </p:nvGrpSpPr>
        <p:grpSpPr>
          <a:xfrm>
            <a:off x="-20600" y="4835525"/>
            <a:ext cx="9183900" cy="307800"/>
            <a:chOff x="-20600" y="4835525"/>
            <a:chExt cx="9183900" cy="307800"/>
          </a:xfrm>
        </p:grpSpPr>
        <p:sp>
          <p:nvSpPr>
            <p:cNvPr id="250" name="Google Shape;250;g3a1e6fce2a3_0_594"/>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g3a1e6fce2a3_0_594"/>
            <p:cNvPicPr preferRelativeResize="0"/>
            <p:nvPr/>
          </p:nvPicPr>
          <p:blipFill rotWithShape="1">
            <a:blip r:embed="rId3">
              <a:alphaModFix/>
            </a:blip>
            <a:srcRect b="28514" l="0" r="0" t="26720"/>
            <a:stretch/>
          </p:blipFill>
          <p:spPr>
            <a:xfrm>
              <a:off x="397950" y="4900775"/>
              <a:ext cx="638448" cy="160750"/>
            </a:xfrm>
            <a:prstGeom prst="rect">
              <a:avLst/>
            </a:prstGeom>
            <a:noFill/>
            <a:ln>
              <a:noFill/>
            </a:ln>
          </p:spPr>
        </p:pic>
      </p:grpSp>
      <p:sp>
        <p:nvSpPr>
          <p:cNvPr id="252" name="Google Shape;252;g3a1e6fce2a3_0_594"/>
          <p:cNvSpPr txBox="1"/>
          <p:nvPr/>
        </p:nvSpPr>
        <p:spPr>
          <a:xfrm>
            <a:off x="453425" y="3038100"/>
            <a:ext cx="14118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Arial"/>
                <a:ea typeface="Arial"/>
                <a:cs typeface="Arial"/>
                <a:sym typeface="Arial"/>
              </a:rPr>
              <a:t>September 2023</a:t>
            </a:r>
            <a:endParaRPr b="0" i="0" sz="900" u="none" cap="none" strike="noStrike">
              <a:solidFill>
                <a:srgbClr val="000000"/>
              </a:solidFill>
              <a:latin typeface="Arial"/>
              <a:ea typeface="Arial"/>
              <a:cs typeface="Arial"/>
              <a:sym typeface="Arial"/>
            </a:endParaRPr>
          </a:p>
        </p:txBody>
      </p:sp>
      <p:sp>
        <p:nvSpPr>
          <p:cNvPr id="253" name="Google Shape;253;g3a1e6fce2a3_0_594"/>
          <p:cNvSpPr txBox="1"/>
          <p:nvPr/>
        </p:nvSpPr>
        <p:spPr>
          <a:xfrm>
            <a:off x="1596425" y="3038100"/>
            <a:ext cx="14118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Arial"/>
                <a:ea typeface="Arial"/>
                <a:cs typeface="Arial"/>
                <a:sym typeface="Arial"/>
              </a:rPr>
              <a:t>September 2024</a:t>
            </a:r>
            <a:endParaRPr b="0" i="0" sz="900" u="none" cap="none" strike="noStrike">
              <a:solidFill>
                <a:srgbClr val="000000"/>
              </a:solidFill>
              <a:latin typeface="Arial"/>
              <a:ea typeface="Arial"/>
              <a:cs typeface="Arial"/>
              <a:sym typeface="Arial"/>
            </a:endParaRPr>
          </a:p>
        </p:txBody>
      </p:sp>
      <p:sp>
        <p:nvSpPr>
          <p:cNvPr id="254" name="Google Shape;254;g3a1e6fce2a3_0_594"/>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55" name="Google Shape;255;g3a1e6fce2a3_0_594"/>
          <p:cNvSpPr txBox="1"/>
          <p:nvPr/>
        </p:nvSpPr>
        <p:spPr>
          <a:xfrm>
            <a:off x="490400" y="1022675"/>
            <a:ext cx="8178000" cy="363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1" i="0" lang="en" sz="14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
                  </a:ext>
                </a:extLst>
              </a:rPr>
              <a:t>Recorded </a:t>
            </a:r>
            <a:r>
              <a:rPr b="1" i="0" lang="en" sz="1400" u="none" cap="none" strike="noStrike">
                <a:solidFill>
                  <a:schemeClr val="dk1"/>
                </a:solidFill>
                <a:latin typeface="Calibri"/>
                <a:ea typeface="Calibri"/>
                <a:cs typeface="Calibri"/>
                <a:sym typeface="Calibri"/>
              </a:rPr>
              <a:t>Contribution Profit of $1.</a:t>
            </a:r>
            <a:r>
              <a:rPr b="1" lang="en">
                <a:solidFill>
                  <a:schemeClr val="dk1"/>
                </a:solidFill>
                <a:latin typeface="Calibri"/>
                <a:ea typeface="Calibri"/>
                <a:cs typeface="Calibri"/>
                <a:sym typeface="Calibri"/>
              </a:rPr>
              <a:t>38</a:t>
            </a:r>
            <a:r>
              <a:rPr b="1" i="0" lang="en" sz="1400" u="none" cap="none" strike="noStrike">
                <a:solidFill>
                  <a:schemeClr val="dk1"/>
                </a:solidFill>
                <a:latin typeface="Calibri"/>
                <a:ea typeface="Calibri"/>
                <a:cs typeface="Calibri"/>
                <a:sym typeface="Calibri"/>
              </a:rPr>
              <a:t>mn for the quarter ended </a:t>
            </a:r>
            <a:r>
              <a:rPr b="1" lang="en">
                <a:solidFill>
                  <a:schemeClr val="dk1"/>
                </a:solidFill>
                <a:latin typeface="Calibri"/>
                <a:ea typeface="Calibri"/>
                <a:cs typeface="Calibri"/>
                <a:sym typeface="Calibri"/>
              </a:rPr>
              <a:t>Dec</a:t>
            </a:r>
            <a:r>
              <a:rPr b="1" i="0" lang="en" sz="1400" u="none" cap="none" strike="noStrike">
                <a:solidFill>
                  <a:schemeClr val="dk1"/>
                </a:solidFill>
                <a:latin typeface="Calibri"/>
                <a:ea typeface="Calibri"/>
                <a:cs typeface="Calibri"/>
                <a:sym typeface="Calibri"/>
              </a:rPr>
              <a:t> 3</a:t>
            </a:r>
            <a:r>
              <a:rPr b="1" lang="en">
                <a:solidFill>
                  <a:schemeClr val="dk1"/>
                </a:solidFill>
                <a:latin typeface="Calibri"/>
                <a:ea typeface="Calibri"/>
                <a:cs typeface="Calibri"/>
                <a:sym typeface="Calibri"/>
              </a:rPr>
              <a:t>1</a:t>
            </a:r>
            <a:r>
              <a:rPr b="1" i="0" lang="en" sz="1400" u="none" cap="none" strike="noStrike">
                <a:solidFill>
                  <a:schemeClr val="dk1"/>
                </a:solidFill>
                <a:latin typeface="Calibri"/>
                <a:ea typeface="Calibri"/>
                <a:cs typeface="Calibri"/>
                <a:sym typeface="Calibri"/>
              </a:rPr>
              <a:t>, 2025 . </a:t>
            </a:r>
            <a:endParaRPr b="1" i="0" sz="1400" u="none" cap="none" strike="noStrike">
              <a:solidFill>
                <a:schemeClr val="dk1"/>
              </a:solidFill>
              <a:latin typeface="Calibri"/>
              <a:ea typeface="Calibri"/>
              <a:cs typeface="Calibri"/>
              <a:sym typeface="Calibri"/>
            </a:endParaRPr>
          </a:p>
          <a:p>
            <a:pPr indent="-317500" lvl="0" marL="457200" marR="0" rtl="0" algn="just">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Ninth</a:t>
            </a:r>
            <a:r>
              <a:rPr b="0" i="0" lang="en" sz="1400" u="none" cap="none" strike="noStrike">
                <a:solidFill>
                  <a:schemeClr val="dk1"/>
                </a:solidFill>
                <a:latin typeface="Calibri"/>
                <a:ea typeface="Calibri"/>
                <a:cs typeface="Calibri"/>
                <a:sym typeface="Calibri"/>
              </a:rPr>
              <a:t> consecutive quarter of positive contribution profit</a:t>
            </a:r>
            <a:endParaRPr b="0" i="0" sz="1400" u="none" cap="none" strike="noStrike">
              <a:solidFill>
                <a:schemeClr val="dk1"/>
              </a:solidFill>
              <a:latin typeface="Calibri"/>
              <a:ea typeface="Calibri"/>
              <a:cs typeface="Calibri"/>
              <a:sym typeface="Calibri"/>
            </a:endParaRPr>
          </a:p>
          <a:p>
            <a:pPr indent="-317500" lvl="0" marL="457200" marR="0" rtl="0" algn="just">
              <a:lnSpc>
                <a:spcPct val="100000"/>
              </a:lnSpc>
              <a:spcBef>
                <a:spcPts val="0"/>
              </a:spcBef>
              <a:spcAft>
                <a:spcPts val="0"/>
              </a:spcAft>
              <a:buClr>
                <a:schemeClr val="dk1"/>
              </a:buClr>
              <a:buSzPts val="1400"/>
              <a:buFont typeface="Calibri"/>
              <a:buChar char="●"/>
            </a:pPr>
            <a:r>
              <a:rPr b="0" i="0" lang="en" sz="1400" u="none" cap="none" strike="noStrike">
                <a:solidFill>
                  <a:schemeClr val="dk1"/>
                </a:solidFill>
                <a:latin typeface="Calibri"/>
                <a:ea typeface="Calibri"/>
                <a:cs typeface="Calibri"/>
                <a:sym typeface="Calibri"/>
              </a:rPr>
              <a:t>Generated a record contribution profit of $1</a:t>
            </a:r>
            <a:r>
              <a:rPr lang="en">
                <a:solidFill>
                  <a:schemeClr val="dk1"/>
                </a:solidFill>
                <a:latin typeface="Calibri"/>
                <a:ea typeface="Calibri"/>
                <a:cs typeface="Calibri"/>
                <a:sym typeface="Calibri"/>
              </a:rPr>
              <a:t>4</a:t>
            </a:r>
            <a:r>
              <a:rPr b="0" i="0" lang="en" sz="1400" u="none" cap="none" strike="noStrike">
                <a:solidFill>
                  <a:schemeClr val="dk1"/>
                </a:solidFill>
                <a:latin typeface="Calibri"/>
                <a:ea typeface="Calibri"/>
                <a:cs typeface="Calibri"/>
                <a:sym typeface="Calibri"/>
              </a:rPr>
              <a:t>.</a:t>
            </a:r>
            <a:r>
              <a:rPr lang="en">
                <a:solidFill>
                  <a:schemeClr val="dk1"/>
                </a:solidFill>
                <a:latin typeface="Calibri"/>
                <a:ea typeface="Calibri"/>
                <a:cs typeface="Calibri"/>
                <a:sym typeface="Calibri"/>
              </a:rPr>
              <a:t>10</a:t>
            </a:r>
            <a:r>
              <a:rPr b="0" i="0" lang="en" sz="1400" u="none" cap="none" strike="noStrike">
                <a:solidFill>
                  <a:schemeClr val="dk1"/>
                </a:solidFill>
                <a:latin typeface="Calibri"/>
                <a:ea typeface="Calibri"/>
                <a:cs typeface="Calibri"/>
                <a:sym typeface="Calibri"/>
              </a:rPr>
              <a:t> per booking served during the current Fiscal quarter (vs Contribution profit of $1</a:t>
            </a:r>
            <a:r>
              <a:rPr lang="en">
                <a:solidFill>
                  <a:schemeClr val="dk1"/>
                </a:solidFill>
                <a:latin typeface="Calibri"/>
                <a:ea typeface="Calibri"/>
                <a:cs typeface="Calibri"/>
                <a:sym typeface="Calibri"/>
              </a:rPr>
              <a:t>2</a:t>
            </a:r>
            <a:r>
              <a:rPr b="0" i="0" lang="en" sz="1400" u="none" cap="none" strike="noStrike">
                <a:solidFill>
                  <a:schemeClr val="dk1"/>
                </a:solidFill>
                <a:latin typeface="Calibri"/>
                <a:ea typeface="Calibri"/>
                <a:cs typeface="Calibri"/>
                <a:sym typeface="Calibri"/>
              </a:rPr>
              <a:t>.</a:t>
            </a:r>
            <a:r>
              <a:rPr lang="en">
                <a:solidFill>
                  <a:schemeClr val="dk1"/>
                </a:solidFill>
                <a:latin typeface="Calibri"/>
                <a:ea typeface="Calibri"/>
                <a:cs typeface="Calibri"/>
                <a:sym typeface="Calibri"/>
              </a:rPr>
              <a:t>39</a:t>
            </a:r>
            <a:r>
              <a:rPr b="0" i="0" lang="en" sz="1400" u="none" cap="none" strike="noStrike">
                <a:solidFill>
                  <a:schemeClr val="dk1"/>
                </a:solidFill>
                <a:latin typeface="Calibri"/>
                <a:ea typeface="Calibri"/>
                <a:cs typeface="Calibri"/>
                <a:sym typeface="Calibri"/>
              </a:rPr>
              <a:t> per booking served during the previous comparable quarter)</a:t>
            </a:r>
            <a:endParaRPr b="0" i="0" sz="1400" u="none" cap="none" strike="noStrike">
              <a:solidFill>
                <a:schemeClr val="dk1"/>
              </a:solidFill>
              <a:latin typeface="Calibri"/>
              <a:ea typeface="Calibri"/>
              <a:cs typeface="Calibri"/>
              <a:sym typeface="Calibri"/>
            </a:endParaRPr>
          </a:p>
          <a:p>
            <a:pPr indent="-317500" lvl="0" marL="457200" marR="0" rtl="0" algn="just">
              <a:lnSpc>
                <a:spcPct val="100000"/>
              </a:lnSpc>
              <a:spcBef>
                <a:spcPts val="0"/>
              </a:spcBef>
              <a:spcAft>
                <a:spcPts val="0"/>
              </a:spcAft>
              <a:buClr>
                <a:schemeClr val="dk1"/>
              </a:buClr>
              <a:buSzPts val="1400"/>
              <a:buFont typeface="Calibri"/>
              <a:buChar char="●"/>
            </a:pPr>
            <a:r>
              <a:rPr b="0" i="0" lang="en" sz="1400" u="none" cap="none" strike="noStrike">
                <a:solidFill>
                  <a:schemeClr val="dk1"/>
                </a:solidFill>
                <a:highlight>
                  <a:schemeClr val="lt1"/>
                </a:highlight>
                <a:latin typeface="Calibri"/>
                <a:ea typeface="Calibri"/>
                <a:cs typeface="Calibri"/>
                <a:sym typeface="Calibri"/>
              </a:rPr>
              <a:t>Adjusted EBITDA </a:t>
            </a:r>
            <a:r>
              <a:rPr lang="en">
                <a:solidFill>
                  <a:schemeClr val="dk1"/>
                </a:solidFill>
                <a:highlight>
                  <a:schemeClr val="lt1"/>
                </a:highlight>
                <a:latin typeface="Calibri"/>
                <a:ea typeface="Calibri"/>
                <a:cs typeface="Calibri"/>
                <a:sym typeface="Calibri"/>
              </a:rPr>
              <a:t>loss </a:t>
            </a:r>
            <a:r>
              <a:rPr b="0" i="0" lang="en" sz="1400" u="none" cap="none" strike="noStrike">
                <a:solidFill>
                  <a:schemeClr val="dk1"/>
                </a:solidFill>
                <a:highlight>
                  <a:schemeClr val="lt1"/>
                </a:highlight>
                <a:latin typeface="Calibri"/>
                <a:ea typeface="Calibri"/>
                <a:cs typeface="Calibri"/>
                <a:sym typeface="Calibri"/>
              </a:rPr>
              <a:t>reduced quarter over quarter by </a:t>
            </a:r>
            <a:r>
              <a:rPr lang="en">
                <a:solidFill>
                  <a:schemeClr val="dk1"/>
                </a:solidFill>
                <a:highlight>
                  <a:schemeClr val="lt1"/>
                </a:highlight>
                <a:latin typeface="Calibri"/>
                <a:ea typeface="Calibri"/>
                <a:cs typeface="Calibri"/>
                <a:sym typeface="Calibri"/>
              </a:rPr>
              <a:t>74</a:t>
            </a:r>
            <a:r>
              <a:rPr b="0" i="0" lang="en" sz="1400" u="none" cap="none" strike="noStrike">
                <a:solidFill>
                  <a:schemeClr val="dk1"/>
                </a:solidFill>
                <a:highlight>
                  <a:schemeClr val="lt1"/>
                </a:highlight>
                <a:latin typeface="Calibri"/>
                <a:ea typeface="Calibri"/>
                <a:cs typeface="Calibri"/>
                <a:sym typeface="Calibri"/>
              </a:rPr>
              <a:t>% and an improvement of </a:t>
            </a:r>
            <a:r>
              <a:rPr lang="en">
                <a:solidFill>
                  <a:schemeClr val="dk1"/>
                </a:solidFill>
                <a:highlight>
                  <a:schemeClr val="lt1"/>
                </a:highlight>
                <a:latin typeface="Calibri"/>
                <a:ea typeface="Calibri"/>
                <a:cs typeface="Calibri"/>
                <a:sym typeface="Calibri"/>
              </a:rPr>
              <a:t>52</a:t>
            </a:r>
            <a:r>
              <a:rPr b="0" i="0" lang="en" sz="1400" u="none" cap="none" strike="noStrike">
                <a:solidFill>
                  <a:schemeClr val="dk1"/>
                </a:solidFill>
                <a:highlight>
                  <a:schemeClr val="lt1"/>
                </a:highlight>
                <a:latin typeface="Calibri"/>
                <a:ea typeface="Calibri"/>
                <a:cs typeface="Calibri"/>
                <a:sym typeface="Calibri"/>
              </a:rPr>
              <a:t>% for </a:t>
            </a:r>
            <a:r>
              <a:rPr lang="en">
                <a:solidFill>
                  <a:schemeClr val="dk1"/>
                </a:solidFill>
                <a:highlight>
                  <a:schemeClr val="lt1"/>
                </a:highlight>
                <a:latin typeface="Calibri"/>
                <a:ea typeface="Calibri"/>
                <a:cs typeface="Calibri"/>
                <a:sym typeface="Calibri"/>
              </a:rPr>
              <a:t>nine</a:t>
            </a:r>
            <a:r>
              <a:rPr b="0" i="0" lang="en" sz="1400" u="none" cap="none" strike="noStrike">
                <a:solidFill>
                  <a:schemeClr val="dk1"/>
                </a:solidFill>
                <a:highlight>
                  <a:schemeClr val="lt1"/>
                </a:highlight>
                <a:latin typeface="Calibri"/>
                <a:ea typeface="Calibri"/>
                <a:cs typeface="Calibri"/>
                <a:sym typeface="Calibri"/>
              </a:rPr>
              <a:t> months ended </a:t>
            </a:r>
            <a:r>
              <a:rPr lang="en">
                <a:solidFill>
                  <a:schemeClr val="dk1"/>
                </a:solidFill>
                <a:highlight>
                  <a:schemeClr val="lt1"/>
                </a:highlight>
                <a:latin typeface="Calibri"/>
                <a:ea typeface="Calibri"/>
                <a:cs typeface="Calibri"/>
                <a:sym typeface="Calibri"/>
              </a:rPr>
              <a:t>December</a:t>
            </a:r>
            <a:r>
              <a:rPr b="0" i="0" lang="en" sz="1400" u="none" cap="none" strike="noStrike">
                <a:solidFill>
                  <a:schemeClr val="dk1"/>
                </a:solidFill>
                <a:highlight>
                  <a:schemeClr val="lt1"/>
                </a:highlight>
                <a:latin typeface="Calibri"/>
                <a:ea typeface="Calibri"/>
                <a:cs typeface="Calibri"/>
                <a:sym typeface="Calibri"/>
              </a:rPr>
              <a:t> 3</a:t>
            </a:r>
            <a:r>
              <a:rPr lang="en">
                <a:solidFill>
                  <a:schemeClr val="dk1"/>
                </a:solidFill>
                <a:highlight>
                  <a:schemeClr val="lt1"/>
                </a:highlight>
                <a:latin typeface="Calibri"/>
                <a:ea typeface="Calibri"/>
                <a:cs typeface="Calibri"/>
                <a:sym typeface="Calibri"/>
              </a:rPr>
              <a:t>1</a:t>
            </a:r>
            <a:r>
              <a:rPr b="0" i="0" lang="en" sz="1400" u="none" cap="none" strike="noStrike">
                <a:solidFill>
                  <a:schemeClr val="dk1"/>
                </a:solidFill>
                <a:highlight>
                  <a:schemeClr val="lt1"/>
                </a:highlight>
                <a:latin typeface="Calibri"/>
                <a:ea typeface="Calibri"/>
                <a:cs typeface="Calibri"/>
                <a:sym typeface="Calibri"/>
              </a:rPr>
              <a:t>, 2025 vs  </a:t>
            </a:r>
            <a:r>
              <a:rPr lang="en">
                <a:solidFill>
                  <a:schemeClr val="dk1"/>
                </a:solidFill>
                <a:highlight>
                  <a:schemeClr val="lt1"/>
                </a:highlight>
                <a:latin typeface="Calibri"/>
                <a:ea typeface="Calibri"/>
                <a:cs typeface="Calibri"/>
                <a:sym typeface="Calibri"/>
              </a:rPr>
              <a:t>nine</a:t>
            </a:r>
            <a:r>
              <a:rPr b="0" i="0" lang="en" sz="1400" u="none" cap="none" strike="noStrike">
                <a:solidFill>
                  <a:schemeClr val="dk1"/>
                </a:solidFill>
                <a:highlight>
                  <a:schemeClr val="lt1"/>
                </a:highlight>
                <a:latin typeface="Calibri"/>
                <a:ea typeface="Calibri"/>
                <a:cs typeface="Calibri"/>
                <a:sym typeface="Calibri"/>
              </a:rPr>
              <a:t> months ended </a:t>
            </a:r>
            <a:r>
              <a:rPr lang="en">
                <a:solidFill>
                  <a:schemeClr val="dk1"/>
                </a:solidFill>
                <a:highlight>
                  <a:schemeClr val="lt1"/>
                </a:highlight>
                <a:latin typeface="Calibri"/>
                <a:ea typeface="Calibri"/>
                <a:cs typeface="Calibri"/>
                <a:sym typeface="Calibri"/>
              </a:rPr>
              <a:t>December</a:t>
            </a:r>
            <a:r>
              <a:rPr b="0" i="0" lang="en" sz="1400" u="none" cap="none" strike="noStrike">
                <a:solidFill>
                  <a:schemeClr val="dk1"/>
                </a:solidFill>
                <a:highlight>
                  <a:schemeClr val="lt1"/>
                </a:highlight>
                <a:latin typeface="Calibri"/>
                <a:ea typeface="Calibri"/>
                <a:cs typeface="Calibri"/>
                <a:sym typeface="Calibri"/>
              </a:rPr>
              <a:t> 3</a:t>
            </a:r>
            <a:r>
              <a:rPr lang="en">
                <a:solidFill>
                  <a:schemeClr val="dk1"/>
                </a:solidFill>
                <a:highlight>
                  <a:schemeClr val="lt1"/>
                </a:highlight>
                <a:latin typeface="Calibri"/>
                <a:ea typeface="Calibri"/>
                <a:cs typeface="Calibri"/>
                <a:sym typeface="Calibri"/>
              </a:rPr>
              <a:t>1</a:t>
            </a:r>
            <a:r>
              <a:rPr b="0" i="0" lang="en" sz="1400" u="none" cap="none" strike="noStrike">
                <a:solidFill>
                  <a:schemeClr val="dk1"/>
                </a:solidFill>
                <a:highlight>
                  <a:schemeClr val="lt1"/>
                </a:highlight>
                <a:latin typeface="Calibri"/>
                <a:ea typeface="Calibri"/>
                <a:cs typeface="Calibri"/>
                <a:sym typeface="Calibri"/>
              </a:rPr>
              <a:t>, 2024.</a:t>
            </a:r>
            <a:endParaRPr b="0" i="0" sz="1400" u="none" cap="none" strike="noStrike">
              <a:solidFill>
                <a:schemeClr val="dk1"/>
              </a:solidFill>
              <a:highlight>
                <a:schemeClr val="lt1"/>
              </a:highlight>
              <a:latin typeface="Calibri"/>
              <a:ea typeface="Calibri"/>
              <a:cs typeface="Calibri"/>
              <a:sym typeface="Calibri"/>
            </a:endParaRPr>
          </a:p>
          <a:p>
            <a:pPr indent="-317500" lvl="0" marL="457200" marR="0" rtl="0" algn="just">
              <a:lnSpc>
                <a:spcPct val="100000"/>
              </a:lnSpc>
              <a:spcBef>
                <a:spcPts val="0"/>
              </a:spcBef>
              <a:spcAft>
                <a:spcPts val="0"/>
              </a:spcAft>
              <a:buClr>
                <a:schemeClr val="dk1"/>
              </a:buClr>
              <a:buSzPts val="1400"/>
              <a:buFont typeface="Calibri"/>
              <a:buChar char="●"/>
            </a:pPr>
            <a:r>
              <a:rPr b="0" i="0" lang="en" sz="1400" u="none" cap="none" strike="noStrike">
                <a:solidFill>
                  <a:schemeClr val="dk1"/>
                </a:solidFill>
                <a:highlight>
                  <a:schemeClr val="lt1"/>
                </a:highlight>
                <a:latin typeface="Calibri"/>
                <a:ea typeface="Calibri"/>
                <a:cs typeface="Calibri"/>
                <a:sym typeface="Calibri"/>
              </a:rPr>
              <a:t>Loss Attributable to stockholders for the current Fiscal quarter reduced significantly to USD 0.</a:t>
            </a:r>
            <a:r>
              <a:rPr lang="en">
                <a:solidFill>
                  <a:schemeClr val="dk1"/>
                </a:solidFill>
                <a:highlight>
                  <a:schemeClr val="lt1"/>
                </a:highlight>
                <a:latin typeface="Calibri"/>
                <a:ea typeface="Calibri"/>
                <a:cs typeface="Calibri"/>
                <a:sym typeface="Calibri"/>
              </a:rPr>
              <a:t>72</a:t>
            </a:r>
            <a:r>
              <a:rPr b="0" i="0" lang="en" sz="1400" u="none" cap="none" strike="noStrike">
                <a:solidFill>
                  <a:schemeClr val="dk1"/>
                </a:solidFill>
                <a:highlight>
                  <a:schemeClr val="lt1"/>
                </a:highlight>
                <a:latin typeface="Calibri"/>
                <a:ea typeface="Calibri"/>
                <a:cs typeface="Calibri"/>
                <a:sym typeface="Calibri"/>
              </a:rPr>
              <a:t> MM down from USD </a:t>
            </a:r>
            <a:r>
              <a:rPr lang="en">
                <a:solidFill>
                  <a:schemeClr val="dk1"/>
                </a:solidFill>
                <a:highlight>
                  <a:schemeClr val="lt1"/>
                </a:highlight>
                <a:latin typeface="Calibri"/>
                <a:ea typeface="Calibri"/>
                <a:cs typeface="Calibri"/>
                <a:sym typeface="Calibri"/>
              </a:rPr>
              <a:t>7</a:t>
            </a:r>
            <a:r>
              <a:rPr b="0" i="0" lang="en" sz="1400" u="none" cap="none" strike="noStrike">
                <a:solidFill>
                  <a:schemeClr val="dk1"/>
                </a:solidFill>
                <a:highlight>
                  <a:schemeClr val="lt1"/>
                </a:highlight>
                <a:latin typeface="Calibri"/>
                <a:ea typeface="Calibri"/>
                <a:cs typeface="Calibri"/>
                <a:sym typeface="Calibri"/>
              </a:rPr>
              <a:t>.</a:t>
            </a:r>
            <a:r>
              <a:rPr lang="en">
                <a:solidFill>
                  <a:schemeClr val="dk1"/>
                </a:solidFill>
                <a:highlight>
                  <a:schemeClr val="lt1"/>
                </a:highlight>
                <a:latin typeface="Calibri"/>
                <a:ea typeface="Calibri"/>
                <a:cs typeface="Calibri"/>
                <a:sym typeface="Calibri"/>
              </a:rPr>
              <a:t>92</a:t>
            </a:r>
            <a:r>
              <a:rPr b="0" i="0" lang="en" sz="1400" u="none" cap="none" strike="noStrike">
                <a:solidFill>
                  <a:schemeClr val="dk1"/>
                </a:solidFill>
                <a:highlight>
                  <a:schemeClr val="lt1"/>
                </a:highlight>
                <a:latin typeface="Calibri"/>
                <a:ea typeface="Calibri"/>
                <a:cs typeface="Calibri"/>
                <a:sym typeface="Calibri"/>
              </a:rPr>
              <a:t> MM during the comparable Fiscal quarter ended </a:t>
            </a:r>
            <a:r>
              <a:rPr lang="en">
                <a:solidFill>
                  <a:schemeClr val="dk1"/>
                </a:solidFill>
                <a:highlight>
                  <a:schemeClr val="lt1"/>
                </a:highlight>
                <a:latin typeface="Calibri"/>
                <a:ea typeface="Calibri"/>
                <a:cs typeface="Calibri"/>
                <a:sym typeface="Calibri"/>
              </a:rPr>
              <a:t>December</a:t>
            </a:r>
            <a:r>
              <a:rPr b="0" i="0" lang="en" sz="1400" u="none" cap="none" strike="noStrike">
                <a:solidFill>
                  <a:schemeClr val="dk1"/>
                </a:solidFill>
                <a:highlight>
                  <a:schemeClr val="lt1"/>
                </a:highlight>
                <a:latin typeface="Calibri"/>
                <a:ea typeface="Calibri"/>
                <a:cs typeface="Calibri"/>
                <a:sym typeface="Calibri"/>
              </a:rPr>
              <a:t> 2024.</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1" i="0" lang="en" sz="1400" u="none" cap="none" strike="noStrike">
                <a:solidFill>
                  <a:schemeClr val="dk1"/>
                </a:solidFill>
                <a:highlight>
                  <a:schemeClr val="lt1"/>
                </a:highlight>
                <a:latin typeface="Calibri"/>
                <a:ea typeface="Calibri"/>
                <a:cs typeface="Calibri"/>
                <a:sym typeface="Calibri"/>
              </a:rPr>
              <a:t>Focus on improving customer experience leading to improved Host metrics</a:t>
            </a:r>
            <a:endParaRPr b="0" i="0" sz="1400" u="none" cap="none" strike="noStrike">
              <a:solidFill>
                <a:srgbClr val="000000"/>
              </a:solidFill>
              <a:highlight>
                <a:schemeClr val="lt1"/>
              </a:highlight>
              <a:latin typeface="Arial"/>
              <a:ea typeface="Arial"/>
              <a:cs typeface="Arial"/>
              <a:sym typeface="Arial"/>
            </a:endParaRPr>
          </a:p>
          <a:p>
            <a:pPr indent="-317500" lvl="0" marL="457200" marR="0" rtl="0" algn="just">
              <a:lnSpc>
                <a:spcPct val="100000"/>
              </a:lnSpc>
              <a:spcBef>
                <a:spcPts val="0"/>
              </a:spcBef>
              <a:spcAft>
                <a:spcPts val="0"/>
              </a:spcAft>
              <a:buClr>
                <a:schemeClr val="dk1"/>
              </a:buClr>
              <a:buSzPts val="1400"/>
              <a:buFont typeface="Calibri"/>
              <a:buChar char="●"/>
            </a:pPr>
            <a:r>
              <a:rPr b="0" i="0" lang="en" sz="1400" u="none" cap="none" strike="noStrike">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3"/>
                  </a:ext>
                </a:extLst>
              </a:rPr>
              <a:t>Number of Host with 4.5+ rating </a:t>
            </a:r>
            <a:r>
              <a:rPr b="0" i="0" lang="en" sz="1400" u="none" cap="none" strike="noStrike">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4"/>
                  </a:ext>
                </a:extLst>
              </a:rPr>
              <a:t>grew by 6% year over year.</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5"/>
                </a:ext>
              </a:extLst>
            </a:endParaRPr>
          </a:p>
          <a:p>
            <a:pPr indent="-317500" lvl="0" marL="457200" marR="0" rtl="0" algn="just">
              <a:lnSpc>
                <a:spcPct val="100000"/>
              </a:lnSpc>
              <a:spcBef>
                <a:spcPts val="0"/>
              </a:spcBef>
              <a:spcAft>
                <a:spcPts val="0"/>
              </a:spcAft>
              <a:buClr>
                <a:schemeClr val="dk1"/>
              </a:buClr>
              <a:buSzPts val="1400"/>
              <a:buFont typeface="Calibri"/>
              <a:buChar char="●"/>
            </a:pPr>
            <a:r>
              <a:rPr b="0" i="0" lang="en" sz="1400" u="none" cap="none" strike="noStrike">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6"/>
                  </a:ext>
                </a:extLst>
              </a:rPr>
              <a:t>Repeat users contributed to 5</a:t>
            </a:r>
            <a:r>
              <a:rPr lang="en">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7"/>
                  </a:ext>
                </a:extLst>
              </a:rPr>
              <a:t>8</a:t>
            </a:r>
            <a:r>
              <a:rPr b="0" i="0" lang="en" sz="1400" u="none" cap="none" strike="noStrike">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8"/>
                  </a:ext>
                </a:extLst>
              </a:rPr>
              <a:t>% of the overall booking (without significant incentivization or discounts for more than 6 quarters) representing the overall Brand value and advocacy for platform experience (vs 56% in FQ</a:t>
            </a:r>
            <a:r>
              <a:rPr lang="en">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9"/>
                  </a:ext>
                </a:extLst>
              </a:rPr>
              <a:t>3</a:t>
            </a:r>
            <a:r>
              <a:rPr b="0" i="0" lang="en" sz="1400" u="none" cap="none" strike="noStrike">
                <a:solidFill>
                  <a:schemeClr val="dk1"/>
                </a:solidFill>
                <a:highlight>
                  <a:schemeClr val="lt1"/>
                </a:highlight>
                <a:latin typeface="Calibri"/>
                <a:ea typeface="Calibri"/>
                <a:cs typeface="Calibri"/>
                <a:sym typeface="Calibri"/>
                <a:extLst>
                  <a:ext uri="http://customooxmlschemas.google.com/">
                    <go:slidesCustomData xmlns:go="http://customooxmlschemas.google.com/" textRoundtripDataId="10"/>
                  </a:ext>
                </a:extLst>
              </a:rPr>
              <a:t> 2024). </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3a1e6fce2a3_0_594"/>
          <p:cNvSpPr txBox="1"/>
          <p:nvPr/>
        </p:nvSpPr>
        <p:spPr>
          <a:xfrm>
            <a:off x="571675" y="455307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Calibri"/>
                <a:ea typeface="Calibri"/>
                <a:cs typeface="Calibri"/>
                <a:sym typeface="Calibri"/>
              </a:rPr>
              <a:t>FQ</a:t>
            </a:r>
            <a:r>
              <a:rPr lang="en" sz="600">
                <a:solidFill>
                  <a:schemeClr val="dk2"/>
                </a:solidFill>
                <a:latin typeface="Calibri"/>
                <a:ea typeface="Calibri"/>
                <a:cs typeface="Calibri"/>
                <a:sym typeface="Calibri"/>
              </a:rPr>
              <a:t>3</a:t>
            </a:r>
            <a:r>
              <a:rPr b="0" i="0" lang="en" sz="600" u="none" cap="none" strike="noStrike">
                <a:solidFill>
                  <a:schemeClr val="dk2"/>
                </a:solidFill>
                <a:latin typeface="Calibri"/>
                <a:ea typeface="Calibri"/>
                <a:cs typeface="Calibri"/>
                <a:sym typeface="Calibri"/>
              </a:rPr>
              <a:t> 2025 represents the 3 months ended </a:t>
            </a:r>
            <a:r>
              <a:rPr lang="en" sz="600">
                <a:solidFill>
                  <a:schemeClr val="dk2"/>
                </a:solidFill>
                <a:latin typeface="Calibri"/>
                <a:ea typeface="Calibri"/>
                <a:cs typeface="Calibri"/>
                <a:sym typeface="Calibri"/>
              </a:rPr>
              <a:t>December</a:t>
            </a:r>
            <a:r>
              <a:rPr b="0" i="0" lang="en" sz="600" u="none" cap="none" strike="noStrike">
                <a:solidFill>
                  <a:schemeClr val="dk2"/>
                </a:solidFill>
                <a:latin typeface="Calibri"/>
                <a:ea typeface="Calibri"/>
                <a:cs typeface="Calibri"/>
                <a:sym typeface="Calibri"/>
              </a:rPr>
              <a:t> 3</a:t>
            </a:r>
            <a:r>
              <a:rPr lang="en" sz="600">
                <a:solidFill>
                  <a:schemeClr val="dk2"/>
                </a:solidFill>
                <a:latin typeface="Calibri"/>
                <a:ea typeface="Calibri"/>
                <a:cs typeface="Calibri"/>
                <a:sym typeface="Calibri"/>
              </a:rPr>
              <a:t>1</a:t>
            </a:r>
            <a:r>
              <a:rPr b="0" i="0" lang="en" sz="600" u="none" cap="none" strike="noStrike">
                <a:solidFill>
                  <a:schemeClr val="dk2"/>
                </a:solidFill>
                <a:latin typeface="Calibri"/>
                <a:ea typeface="Calibri"/>
                <a:cs typeface="Calibri"/>
                <a:sym typeface="Calibri"/>
              </a:rPr>
              <a:t>, 2025; FQ</a:t>
            </a:r>
            <a:r>
              <a:rPr lang="en" sz="600">
                <a:solidFill>
                  <a:schemeClr val="dk2"/>
                </a:solidFill>
                <a:latin typeface="Calibri"/>
                <a:ea typeface="Calibri"/>
                <a:cs typeface="Calibri"/>
                <a:sym typeface="Calibri"/>
              </a:rPr>
              <a:t>3</a:t>
            </a:r>
            <a:r>
              <a:rPr b="0" i="0" lang="en" sz="600" u="none" cap="none" strike="noStrike">
                <a:solidFill>
                  <a:schemeClr val="dk2"/>
                </a:solidFill>
                <a:latin typeface="Calibri"/>
                <a:ea typeface="Calibri"/>
                <a:cs typeface="Calibri"/>
                <a:sym typeface="Calibri"/>
              </a:rPr>
              <a:t> 2024 represents the 3 months ended </a:t>
            </a:r>
            <a:r>
              <a:rPr lang="en" sz="600">
                <a:solidFill>
                  <a:schemeClr val="dk2"/>
                </a:solidFill>
                <a:latin typeface="Calibri"/>
                <a:ea typeface="Calibri"/>
                <a:cs typeface="Calibri"/>
                <a:sym typeface="Calibri"/>
              </a:rPr>
              <a:t>December</a:t>
            </a:r>
            <a:r>
              <a:rPr b="0" i="0" lang="en" sz="600" u="none" cap="none" strike="noStrike">
                <a:solidFill>
                  <a:schemeClr val="dk2"/>
                </a:solidFill>
                <a:latin typeface="Calibri"/>
                <a:ea typeface="Calibri"/>
                <a:cs typeface="Calibri"/>
                <a:sym typeface="Calibri"/>
              </a:rPr>
              <a:t> 31, 2024.</a:t>
            </a:r>
            <a:endParaRPr b="0" i="0" sz="600" u="none" cap="none" strike="noStrike">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a1e6fce2a3_0_384"/>
          <p:cNvSpPr/>
          <p:nvPr/>
        </p:nvSpPr>
        <p:spPr>
          <a:xfrm>
            <a:off x="406900" y="772575"/>
            <a:ext cx="7194300" cy="283200"/>
          </a:xfrm>
          <a:prstGeom prst="rect">
            <a:avLst/>
          </a:prstGeom>
          <a:noFill/>
          <a:ln>
            <a:noFill/>
          </a:ln>
        </p:spPr>
        <p:txBody>
          <a:bodyPr anchorCtr="0" anchor="t" bIns="0" lIns="0" spcFirstLastPara="1" rIns="0" wrap="square" tIns="0">
            <a:noAutofit/>
          </a:bodyPr>
          <a:lstStyle/>
          <a:p>
            <a:pPr indent="0" lvl="0" marL="0" marR="0" rtl="0" algn="l">
              <a:lnSpc>
                <a:spcPct val="146875"/>
              </a:lnSpc>
              <a:spcBef>
                <a:spcPts val="0"/>
              </a:spcBef>
              <a:spcAft>
                <a:spcPts val="0"/>
              </a:spcAft>
              <a:buClr>
                <a:srgbClr val="000000"/>
              </a:buClr>
              <a:buSzPts val="1200"/>
              <a:buFont typeface="Arial"/>
              <a:buNone/>
            </a:pPr>
            <a:r>
              <a:rPr b="1" i="0" lang="en" sz="1200" u="none" cap="none" strike="noStrike">
                <a:solidFill>
                  <a:srgbClr val="3C3939"/>
                </a:solidFill>
                <a:latin typeface="Inter"/>
                <a:ea typeface="Inter"/>
                <a:cs typeface="Inter"/>
                <a:sym typeface="Inter"/>
              </a:rPr>
              <a:t>A Once-in-a-Decade Opportunity to Consolidate India's P2P Mobility Market</a:t>
            </a:r>
            <a:endParaRPr b="1" i="0" sz="1100" u="none" cap="none" strike="noStrike">
              <a:solidFill>
                <a:srgbClr val="000000"/>
              </a:solidFill>
              <a:latin typeface="Inter"/>
              <a:ea typeface="Inter"/>
              <a:cs typeface="Inter"/>
              <a:sym typeface="Inter"/>
            </a:endParaRPr>
          </a:p>
        </p:txBody>
      </p:sp>
      <p:sp>
        <p:nvSpPr>
          <p:cNvPr id="263" name="Google Shape;263;g3a1e6fce2a3_0_384"/>
          <p:cNvSpPr/>
          <p:nvPr/>
        </p:nvSpPr>
        <p:spPr>
          <a:xfrm>
            <a:off x="406896" y="1124211"/>
            <a:ext cx="2713800" cy="1347300"/>
          </a:xfrm>
          <a:prstGeom prst="roundRect">
            <a:avLst>
              <a:gd fmla="val 2945" name="adj"/>
            </a:avLst>
          </a:prstGeom>
          <a:solidFill>
            <a:schemeClr val="lt1"/>
          </a:solidFill>
          <a:ln cap="flat" cmpd="sng" w="9525">
            <a:solidFill>
              <a:srgbClr val="B5D6C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64" name="Google Shape;264;g3a1e6fce2a3_0_384"/>
          <p:cNvSpPr/>
          <p:nvPr/>
        </p:nvSpPr>
        <p:spPr>
          <a:xfrm>
            <a:off x="506090" y="1223405"/>
            <a:ext cx="283200" cy="283200"/>
          </a:xfrm>
          <a:prstGeom prst="roundRect">
            <a:avLst>
              <a:gd fmla="val 20166050" name="adj"/>
            </a:avLst>
          </a:prstGeom>
          <a:solidFill>
            <a:srgbClr val="1F7135"/>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descr="preencoded.png" id="265" name="Google Shape;265;g3a1e6fce2a3_0_384"/>
          <p:cNvPicPr preferRelativeResize="0"/>
          <p:nvPr/>
        </p:nvPicPr>
        <p:blipFill rotWithShape="1">
          <a:blip r:embed="rId3">
            <a:alphaModFix/>
          </a:blip>
          <a:srcRect b="0" l="0" r="0" t="0"/>
          <a:stretch/>
        </p:blipFill>
        <p:spPr>
          <a:xfrm>
            <a:off x="584002" y="1285392"/>
            <a:ext cx="127471" cy="159395"/>
          </a:xfrm>
          <a:prstGeom prst="rect">
            <a:avLst/>
          </a:prstGeom>
          <a:noFill/>
          <a:ln>
            <a:noFill/>
          </a:ln>
        </p:spPr>
      </p:pic>
      <p:sp>
        <p:nvSpPr>
          <p:cNvPr id="266" name="Google Shape;266;g3a1e6fce2a3_0_384"/>
          <p:cNvSpPr/>
          <p:nvPr/>
        </p:nvSpPr>
        <p:spPr>
          <a:xfrm>
            <a:off x="506096" y="1601203"/>
            <a:ext cx="2137800" cy="147600"/>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C3939"/>
              </a:buClr>
              <a:buSzPts val="900"/>
              <a:buFont typeface="Raleway"/>
              <a:buNone/>
            </a:pPr>
            <a:r>
              <a:rPr b="1" i="0" lang="en" sz="1100" u="none" cap="none" strike="noStrike">
                <a:solidFill>
                  <a:srgbClr val="1F7135"/>
                </a:solidFill>
                <a:latin typeface="Inter"/>
                <a:ea typeface="Inter"/>
                <a:cs typeface="Inter"/>
                <a:sym typeface="Inter"/>
              </a:rPr>
              <a:t>Massive Demand Surge</a:t>
            </a:r>
            <a:endParaRPr b="1" i="0" sz="1100" u="none" cap="none" strike="noStrike">
              <a:solidFill>
                <a:srgbClr val="1F7135"/>
              </a:solidFill>
              <a:latin typeface="Inter"/>
              <a:ea typeface="Inter"/>
              <a:cs typeface="Inter"/>
              <a:sym typeface="Inter"/>
            </a:endParaRPr>
          </a:p>
        </p:txBody>
      </p:sp>
      <p:sp>
        <p:nvSpPr>
          <p:cNvPr id="267" name="Google Shape;267;g3a1e6fce2a3_0_384"/>
          <p:cNvSpPr/>
          <p:nvPr/>
        </p:nvSpPr>
        <p:spPr>
          <a:xfrm>
            <a:off x="506090" y="1805397"/>
            <a:ext cx="2515200" cy="566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3C3939"/>
              </a:buClr>
              <a:buSzPts val="900"/>
              <a:buFont typeface="Roboto"/>
              <a:buNone/>
            </a:pPr>
            <a:r>
              <a:rPr b="0" i="0" lang="en" sz="1000" u="none" cap="none" strike="noStrike">
                <a:solidFill>
                  <a:srgbClr val="3C3939"/>
                </a:solidFill>
                <a:latin typeface="Inter"/>
                <a:ea typeface="Inter"/>
                <a:cs typeface="Inter"/>
                <a:sym typeface="Inter"/>
              </a:rPr>
              <a:t>India's self-drive car-sharing TAM expanding from </a:t>
            </a:r>
            <a:r>
              <a:rPr b="1" i="0" lang="en" sz="1000" u="none" cap="none" strike="noStrike">
                <a:solidFill>
                  <a:srgbClr val="3C3939"/>
                </a:solidFill>
                <a:latin typeface="Inter"/>
                <a:ea typeface="Inter"/>
                <a:cs typeface="Inter"/>
                <a:sym typeface="Inter"/>
                <a:extLst>
                  <a:ext uri="http://customooxmlschemas.google.com/">
                    <go:slidesCustomData xmlns:go="http://customooxmlschemas.google.com/" textRoundtripDataId="11"/>
                  </a:ext>
                </a:extLst>
              </a:rPr>
              <a:t>18.5M (2025)</a:t>
            </a:r>
            <a:r>
              <a:rPr b="1" i="0" lang="en" sz="1000" u="none" cap="none" strike="noStrike">
                <a:solidFill>
                  <a:srgbClr val="3C3939"/>
                </a:solidFill>
                <a:latin typeface="Inter"/>
                <a:ea typeface="Inter"/>
                <a:cs typeface="Inter"/>
                <a:sym typeface="Inter"/>
              </a:rPr>
              <a:t> → 65M (2031) (USD 28.6</a:t>
            </a:r>
            <a:r>
              <a:rPr b="1" lang="en" sz="1000">
                <a:solidFill>
                  <a:srgbClr val="3C3939"/>
                </a:solidFill>
                <a:latin typeface="Inter"/>
                <a:ea typeface="Inter"/>
                <a:cs typeface="Inter"/>
                <a:sym typeface="Inter"/>
              </a:rPr>
              <a:t>B Opportunity)</a:t>
            </a:r>
            <a:endParaRPr b="1" i="0" sz="1000" u="none" cap="none" strike="noStrike">
              <a:solidFill>
                <a:schemeClr val="dk1"/>
              </a:solidFill>
              <a:latin typeface="Inter"/>
              <a:ea typeface="Inter"/>
              <a:cs typeface="Inter"/>
              <a:sym typeface="Inter"/>
            </a:endParaRPr>
          </a:p>
        </p:txBody>
      </p:sp>
      <p:sp>
        <p:nvSpPr>
          <p:cNvPr id="268" name="Google Shape;268;g3a1e6fce2a3_0_384"/>
          <p:cNvSpPr/>
          <p:nvPr/>
        </p:nvSpPr>
        <p:spPr>
          <a:xfrm>
            <a:off x="3215059" y="1124211"/>
            <a:ext cx="2713800" cy="1347300"/>
          </a:xfrm>
          <a:prstGeom prst="roundRect">
            <a:avLst>
              <a:gd fmla="val 2945" name="adj"/>
            </a:avLst>
          </a:prstGeom>
          <a:solidFill>
            <a:schemeClr val="lt1"/>
          </a:solidFill>
          <a:ln cap="flat" cmpd="sng" w="9525">
            <a:solidFill>
              <a:srgbClr val="B5D6C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69" name="Google Shape;269;g3a1e6fce2a3_0_384"/>
          <p:cNvSpPr/>
          <p:nvPr/>
        </p:nvSpPr>
        <p:spPr>
          <a:xfrm>
            <a:off x="3314254" y="1223405"/>
            <a:ext cx="283200" cy="283200"/>
          </a:xfrm>
          <a:prstGeom prst="roundRect">
            <a:avLst>
              <a:gd fmla="val 20166050" name="adj"/>
            </a:avLst>
          </a:prstGeom>
          <a:solidFill>
            <a:srgbClr val="1F7135"/>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descr="preencoded.png" id="270" name="Google Shape;270;g3a1e6fce2a3_0_384"/>
          <p:cNvPicPr preferRelativeResize="0"/>
          <p:nvPr/>
        </p:nvPicPr>
        <p:blipFill rotWithShape="1">
          <a:blip r:embed="rId4">
            <a:alphaModFix/>
          </a:blip>
          <a:srcRect b="0" l="0" r="0" t="0"/>
          <a:stretch/>
        </p:blipFill>
        <p:spPr>
          <a:xfrm>
            <a:off x="3392165" y="1285392"/>
            <a:ext cx="127471" cy="159395"/>
          </a:xfrm>
          <a:prstGeom prst="rect">
            <a:avLst/>
          </a:prstGeom>
          <a:noFill/>
          <a:ln>
            <a:noFill/>
          </a:ln>
        </p:spPr>
      </p:pic>
      <p:sp>
        <p:nvSpPr>
          <p:cNvPr id="271" name="Google Shape;271;g3a1e6fce2a3_0_384"/>
          <p:cNvSpPr/>
          <p:nvPr/>
        </p:nvSpPr>
        <p:spPr>
          <a:xfrm>
            <a:off x="3314247" y="1601203"/>
            <a:ext cx="2063100" cy="147600"/>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C3939"/>
              </a:buClr>
              <a:buSzPts val="900"/>
              <a:buFont typeface="Raleway"/>
              <a:buNone/>
            </a:pPr>
            <a:r>
              <a:rPr b="1" i="0" lang="en" sz="1100" u="none" cap="none" strike="noStrike">
                <a:solidFill>
                  <a:srgbClr val="1F7135"/>
                </a:solidFill>
                <a:latin typeface="Inter"/>
                <a:ea typeface="Inter"/>
                <a:cs typeface="Inter"/>
                <a:sym typeface="Inter"/>
              </a:rPr>
              <a:t>Intent Shift</a:t>
            </a:r>
            <a:endParaRPr b="1" i="0" sz="1100" u="none" cap="none" strike="noStrike">
              <a:solidFill>
                <a:srgbClr val="1F7135"/>
              </a:solidFill>
              <a:latin typeface="Inter"/>
              <a:ea typeface="Inter"/>
              <a:cs typeface="Inter"/>
              <a:sym typeface="Inter"/>
            </a:endParaRPr>
          </a:p>
        </p:txBody>
      </p:sp>
      <p:sp>
        <p:nvSpPr>
          <p:cNvPr id="272" name="Google Shape;272;g3a1e6fce2a3_0_384"/>
          <p:cNvSpPr/>
          <p:nvPr/>
        </p:nvSpPr>
        <p:spPr>
          <a:xfrm>
            <a:off x="3314438" y="1805391"/>
            <a:ext cx="2515200" cy="566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3C3939"/>
              </a:buClr>
              <a:buSzPts val="900"/>
              <a:buFont typeface="Roboto"/>
              <a:buNone/>
            </a:pPr>
            <a:r>
              <a:rPr b="0" i="0" lang="en" sz="1000" u="none" cap="none" strike="noStrike">
                <a:solidFill>
                  <a:srgbClr val="3C3939"/>
                </a:solidFill>
                <a:latin typeface="Inter"/>
                <a:ea typeface="Inter"/>
                <a:cs typeface="Inter"/>
                <a:sym typeface="Inter"/>
              </a:rPr>
              <a:t>ownership is high-commitment; intent is shifting toward access.</a:t>
            </a:r>
            <a:endParaRPr b="1" i="0" sz="1000" u="none" cap="none" strike="noStrike">
              <a:solidFill>
                <a:schemeClr val="dk1"/>
              </a:solidFill>
              <a:latin typeface="Inter"/>
              <a:ea typeface="Inter"/>
              <a:cs typeface="Inter"/>
              <a:sym typeface="Inter"/>
            </a:endParaRPr>
          </a:p>
        </p:txBody>
      </p:sp>
      <p:sp>
        <p:nvSpPr>
          <p:cNvPr id="273" name="Google Shape;273;g3a1e6fce2a3_0_384"/>
          <p:cNvSpPr/>
          <p:nvPr/>
        </p:nvSpPr>
        <p:spPr>
          <a:xfrm>
            <a:off x="6023298" y="1124211"/>
            <a:ext cx="2713800" cy="1347300"/>
          </a:xfrm>
          <a:prstGeom prst="roundRect">
            <a:avLst>
              <a:gd fmla="val 2945" name="adj"/>
            </a:avLst>
          </a:prstGeom>
          <a:solidFill>
            <a:schemeClr val="lt1"/>
          </a:solidFill>
          <a:ln cap="flat" cmpd="sng" w="9525">
            <a:solidFill>
              <a:srgbClr val="B5D6C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74" name="Google Shape;274;g3a1e6fce2a3_0_384"/>
          <p:cNvSpPr/>
          <p:nvPr/>
        </p:nvSpPr>
        <p:spPr>
          <a:xfrm>
            <a:off x="6122491" y="1223405"/>
            <a:ext cx="283200" cy="283200"/>
          </a:xfrm>
          <a:prstGeom prst="roundRect">
            <a:avLst>
              <a:gd fmla="val 20166050" name="adj"/>
            </a:avLst>
          </a:prstGeom>
          <a:solidFill>
            <a:srgbClr val="1F7135"/>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descr="preencoded.png" id="275" name="Google Shape;275;g3a1e6fce2a3_0_384"/>
          <p:cNvPicPr preferRelativeResize="0"/>
          <p:nvPr/>
        </p:nvPicPr>
        <p:blipFill rotWithShape="1">
          <a:blip r:embed="rId5">
            <a:alphaModFix/>
          </a:blip>
          <a:srcRect b="0" l="0" r="0" t="0"/>
          <a:stretch/>
        </p:blipFill>
        <p:spPr>
          <a:xfrm>
            <a:off x="6200403" y="1285392"/>
            <a:ext cx="127471" cy="159395"/>
          </a:xfrm>
          <a:prstGeom prst="rect">
            <a:avLst/>
          </a:prstGeom>
          <a:noFill/>
          <a:ln>
            <a:noFill/>
          </a:ln>
        </p:spPr>
      </p:pic>
      <p:sp>
        <p:nvSpPr>
          <p:cNvPr id="276" name="Google Shape;276;g3a1e6fce2a3_0_384"/>
          <p:cNvSpPr/>
          <p:nvPr/>
        </p:nvSpPr>
        <p:spPr>
          <a:xfrm>
            <a:off x="6122491" y="1601205"/>
            <a:ext cx="1180800" cy="147600"/>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C3939"/>
              </a:buClr>
              <a:buSzPts val="900"/>
              <a:buFont typeface="Raleway"/>
              <a:buNone/>
            </a:pPr>
            <a:r>
              <a:rPr b="1" i="0" lang="en" sz="1100" u="none" cap="none" strike="noStrike">
                <a:solidFill>
                  <a:srgbClr val="1F7135"/>
                </a:solidFill>
                <a:latin typeface="Inter"/>
                <a:ea typeface="Inter"/>
                <a:cs typeface="Inter"/>
                <a:sym typeface="Inter"/>
              </a:rPr>
              <a:t>Low Penetration</a:t>
            </a:r>
            <a:endParaRPr b="1" i="0" sz="1100" u="none" cap="none" strike="noStrike">
              <a:solidFill>
                <a:srgbClr val="1F7135"/>
              </a:solidFill>
              <a:latin typeface="Inter"/>
              <a:ea typeface="Inter"/>
              <a:cs typeface="Inter"/>
              <a:sym typeface="Inter"/>
            </a:endParaRPr>
          </a:p>
        </p:txBody>
      </p:sp>
      <p:sp>
        <p:nvSpPr>
          <p:cNvPr id="277" name="Google Shape;277;g3a1e6fce2a3_0_384"/>
          <p:cNvSpPr/>
          <p:nvPr/>
        </p:nvSpPr>
        <p:spPr>
          <a:xfrm>
            <a:off x="6122491" y="1805397"/>
            <a:ext cx="2515500" cy="566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3C3939"/>
              </a:buClr>
              <a:buSzPts val="900"/>
              <a:buFont typeface="Roboto"/>
              <a:buNone/>
            </a:pPr>
            <a:r>
              <a:rPr b="0" i="0" lang="en" sz="1000" u="none" cap="none" strike="noStrike">
                <a:solidFill>
                  <a:srgbClr val="3C3939"/>
                </a:solidFill>
                <a:latin typeface="Inter"/>
                <a:ea typeface="Inter"/>
                <a:cs typeface="Inter"/>
                <a:sym typeface="Inter"/>
              </a:rPr>
              <a:t>Only </a:t>
            </a:r>
            <a:r>
              <a:rPr b="1" i="0" lang="en" sz="1000" u="none" cap="none" strike="noStrike">
                <a:solidFill>
                  <a:srgbClr val="3C3939"/>
                </a:solidFill>
                <a:latin typeface="Inter"/>
                <a:ea typeface="Inter"/>
                <a:cs typeface="Inter"/>
                <a:sym typeface="Inter"/>
              </a:rPr>
              <a:t>0.1 registered cars</a:t>
            </a:r>
            <a:r>
              <a:rPr b="0" i="0" lang="en" sz="1000" u="none" cap="none" strike="noStrike">
                <a:solidFill>
                  <a:srgbClr val="3C3939"/>
                </a:solidFill>
                <a:latin typeface="Inter"/>
                <a:ea typeface="Inter"/>
                <a:cs typeface="Inter"/>
                <a:sym typeface="Inter"/>
              </a:rPr>
              <a:t> per household in India vs </a:t>
            </a:r>
            <a:r>
              <a:rPr b="1" lang="en" sz="1000">
                <a:solidFill>
                  <a:srgbClr val="3C3939"/>
                </a:solidFill>
                <a:latin typeface="Inter"/>
                <a:ea typeface="Inter"/>
                <a:cs typeface="Inter"/>
                <a:sym typeface="Inter"/>
              </a:rPr>
              <a:t>1.8 </a:t>
            </a:r>
            <a:r>
              <a:rPr b="1" i="0" lang="en" sz="1000" u="none" cap="none" strike="noStrike">
                <a:solidFill>
                  <a:srgbClr val="3C3939"/>
                </a:solidFill>
                <a:latin typeface="Inter"/>
                <a:ea typeface="Inter"/>
                <a:cs typeface="Inter"/>
                <a:sym typeface="Inter"/>
              </a:rPr>
              <a:t> in the U.S.</a:t>
            </a:r>
            <a:r>
              <a:rPr b="0" i="0" lang="en" sz="1000" u="none" cap="none" strike="noStrike">
                <a:solidFill>
                  <a:srgbClr val="3C3939"/>
                </a:solidFill>
                <a:latin typeface="Inter"/>
                <a:ea typeface="Inter"/>
                <a:cs typeface="Inter"/>
                <a:sym typeface="Inter"/>
              </a:rPr>
              <a:t>, giving structural headroom for decades of growth.</a:t>
            </a:r>
            <a:endParaRPr b="0" i="0" sz="1000" u="none" cap="none" strike="noStrike">
              <a:solidFill>
                <a:schemeClr val="dk1"/>
              </a:solidFill>
              <a:latin typeface="Inter"/>
              <a:ea typeface="Inter"/>
              <a:cs typeface="Inter"/>
              <a:sym typeface="Inter"/>
            </a:endParaRPr>
          </a:p>
        </p:txBody>
      </p:sp>
      <p:sp>
        <p:nvSpPr>
          <p:cNvPr id="278" name="Google Shape;278;g3a1e6fce2a3_0_384"/>
          <p:cNvSpPr/>
          <p:nvPr/>
        </p:nvSpPr>
        <p:spPr>
          <a:xfrm>
            <a:off x="406896" y="2565835"/>
            <a:ext cx="4117800" cy="1158300"/>
          </a:xfrm>
          <a:prstGeom prst="roundRect">
            <a:avLst>
              <a:gd fmla="val 3425" name="adj"/>
            </a:avLst>
          </a:prstGeom>
          <a:solidFill>
            <a:schemeClr val="lt1"/>
          </a:solidFill>
          <a:ln cap="flat" cmpd="sng" w="9525">
            <a:solidFill>
              <a:srgbClr val="B5D6C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79" name="Google Shape;279;g3a1e6fce2a3_0_384"/>
          <p:cNvSpPr/>
          <p:nvPr/>
        </p:nvSpPr>
        <p:spPr>
          <a:xfrm>
            <a:off x="506090" y="2665028"/>
            <a:ext cx="283200" cy="283200"/>
          </a:xfrm>
          <a:prstGeom prst="roundRect">
            <a:avLst>
              <a:gd fmla="val 20166050" name="adj"/>
            </a:avLst>
          </a:prstGeom>
          <a:solidFill>
            <a:srgbClr val="1F7135"/>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descr="preencoded.png" id="280" name="Google Shape;280;g3a1e6fce2a3_0_384"/>
          <p:cNvPicPr preferRelativeResize="0"/>
          <p:nvPr/>
        </p:nvPicPr>
        <p:blipFill rotWithShape="1">
          <a:blip r:embed="rId6">
            <a:alphaModFix/>
          </a:blip>
          <a:srcRect b="0" l="0" r="0" t="0"/>
          <a:stretch/>
        </p:blipFill>
        <p:spPr>
          <a:xfrm>
            <a:off x="584002" y="2727015"/>
            <a:ext cx="127471" cy="159395"/>
          </a:xfrm>
          <a:prstGeom prst="rect">
            <a:avLst/>
          </a:prstGeom>
          <a:noFill/>
          <a:ln>
            <a:noFill/>
          </a:ln>
        </p:spPr>
      </p:pic>
      <p:sp>
        <p:nvSpPr>
          <p:cNvPr id="281" name="Google Shape;281;g3a1e6fce2a3_0_384"/>
          <p:cNvSpPr/>
          <p:nvPr/>
        </p:nvSpPr>
        <p:spPr>
          <a:xfrm>
            <a:off x="506098" y="3042828"/>
            <a:ext cx="2713800" cy="147600"/>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C3939"/>
              </a:buClr>
              <a:buSzPts val="900"/>
              <a:buFont typeface="Raleway"/>
              <a:buNone/>
            </a:pPr>
            <a:r>
              <a:rPr b="1" i="0" lang="en" sz="1100" u="none" cap="none" strike="noStrike">
                <a:solidFill>
                  <a:srgbClr val="1F7135"/>
                </a:solidFill>
                <a:latin typeface="Inter"/>
                <a:ea typeface="Inter"/>
                <a:cs typeface="Inter"/>
                <a:sym typeface="Inter"/>
              </a:rPr>
              <a:t>High Digital Readiness</a:t>
            </a:r>
            <a:endParaRPr b="1" i="0" sz="1100" u="none" cap="none" strike="noStrike">
              <a:solidFill>
                <a:srgbClr val="1F7135"/>
              </a:solidFill>
              <a:latin typeface="Inter"/>
              <a:ea typeface="Inter"/>
              <a:cs typeface="Inter"/>
              <a:sym typeface="Inter"/>
            </a:endParaRPr>
          </a:p>
        </p:txBody>
      </p:sp>
      <p:sp>
        <p:nvSpPr>
          <p:cNvPr id="282" name="Google Shape;282;g3a1e6fce2a3_0_384"/>
          <p:cNvSpPr/>
          <p:nvPr/>
        </p:nvSpPr>
        <p:spPr>
          <a:xfrm>
            <a:off x="506093" y="3247023"/>
            <a:ext cx="3402900" cy="377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3C3939"/>
              </a:buClr>
              <a:buSzPts val="900"/>
              <a:buFont typeface="Roboto"/>
              <a:buNone/>
            </a:pPr>
            <a:r>
              <a:rPr b="0" i="0" lang="en" sz="1000" u="none" cap="none" strike="noStrike">
                <a:solidFill>
                  <a:srgbClr val="3C3939"/>
                </a:solidFill>
                <a:latin typeface="Inter"/>
                <a:ea typeface="Inter"/>
                <a:cs typeface="Inter"/>
                <a:sym typeface="Inter"/>
              </a:rPr>
              <a:t>Over </a:t>
            </a:r>
            <a:r>
              <a:rPr b="1" i="0" lang="en" sz="1000" u="none" cap="none" strike="noStrike">
                <a:solidFill>
                  <a:srgbClr val="3C3939"/>
                </a:solidFill>
                <a:latin typeface="Inter"/>
                <a:ea typeface="Inter"/>
                <a:cs typeface="Inter"/>
                <a:sym typeface="Inter"/>
              </a:rPr>
              <a:t>1 billion internet users</a:t>
            </a:r>
            <a:r>
              <a:rPr b="0" i="0" lang="en" sz="1000" u="none" cap="none" strike="noStrike">
                <a:solidFill>
                  <a:srgbClr val="3C3939"/>
                </a:solidFill>
                <a:latin typeface="Inter"/>
                <a:ea typeface="Inter"/>
                <a:cs typeface="Inter"/>
                <a:sym typeface="Inter"/>
              </a:rPr>
              <a:t>; </a:t>
            </a:r>
            <a:r>
              <a:rPr b="1" i="0" lang="en" sz="1000" u="none" cap="none" strike="noStrike">
                <a:solidFill>
                  <a:srgbClr val="3C3939"/>
                </a:solidFill>
                <a:latin typeface="Inter"/>
                <a:ea typeface="Inter"/>
                <a:cs typeface="Inter"/>
                <a:sym typeface="Inter"/>
              </a:rPr>
              <a:t>65% of India's population</a:t>
            </a:r>
            <a:r>
              <a:rPr b="0" i="0" lang="en" sz="1000" u="none" cap="none" strike="noStrike">
                <a:solidFill>
                  <a:srgbClr val="3C3939"/>
                </a:solidFill>
                <a:latin typeface="Inter"/>
                <a:ea typeface="Inter"/>
                <a:cs typeface="Inter"/>
                <a:sym typeface="Inter"/>
              </a:rPr>
              <a:t> to be working-age by 2031.</a:t>
            </a:r>
            <a:endParaRPr b="0" i="0" sz="1000" u="none" cap="none" strike="noStrike">
              <a:solidFill>
                <a:schemeClr val="dk1"/>
              </a:solidFill>
              <a:latin typeface="Inter"/>
              <a:ea typeface="Inter"/>
              <a:cs typeface="Inter"/>
              <a:sym typeface="Inter"/>
            </a:endParaRPr>
          </a:p>
        </p:txBody>
      </p:sp>
      <p:sp>
        <p:nvSpPr>
          <p:cNvPr id="283" name="Google Shape;283;g3a1e6fce2a3_0_384"/>
          <p:cNvSpPr/>
          <p:nvPr/>
        </p:nvSpPr>
        <p:spPr>
          <a:xfrm>
            <a:off x="4619179" y="2565835"/>
            <a:ext cx="4117800" cy="1158300"/>
          </a:xfrm>
          <a:prstGeom prst="roundRect">
            <a:avLst>
              <a:gd fmla="val 3425" name="adj"/>
            </a:avLst>
          </a:prstGeom>
          <a:solidFill>
            <a:schemeClr val="lt1"/>
          </a:solidFill>
          <a:ln cap="flat" cmpd="sng" w="9525">
            <a:solidFill>
              <a:srgbClr val="B5D6C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84" name="Google Shape;284;g3a1e6fce2a3_0_384"/>
          <p:cNvSpPr/>
          <p:nvPr/>
        </p:nvSpPr>
        <p:spPr>
          <a:xfrm>
            <a:off x="4718373" y="2665028"/>
            <a:ext cx="283200" cy="283200"/>
          </a:xfrm>
          <a:prstGeom prst="roundRect">
            <a:avLst>
              <a:gd fmla="val 20166050" name="adj"/>
            </a:avLst>
          </a:prstGeom>
          <a:solidFill>
            <a:srgbClr val="1F7135"/>
          </a:solid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descr="preencoded.png" id="285" name="Google Shape;285;g3a1e6fce2a3_0_384"/>
          <p:cNvPicPr preferRelativeResize="0"/>
          <p:nvPr/>
        </p:nvPicPr>
        <p:blipFill rotWithShape="1">
          <a:blip r:embed="rId7">
            <a:alphaModFix/>
          </a:blip>
          <a:srcRect b="0" l="0" r="0" t="0"/>
          <a:stretch/>
        </p:blipFill>
        <p:spPr>
          <a:xfrm>
            <a:off x="4796284" y="2727015"/>
            <a:ext cx="127471" cy="159395"/>
          </a:xfrm>
          <a:prstGeom prst="rect">
            <a:avLst/>
          </a:prstGeom>
          <a:noFill/>
          <a:ln>
            <a:noFill/>
          </a:ln>
        </p:spPr>
      </p:pic>
      <p:sp>
        <p:nvSpPr>
          <p:cNvPr id="286" name="Google Shape;286;g3a1e6fce2a3_0_384"/>
          <p:cNvSpPr/>
          <p:nvPr/>
        </p:nvSpPr>
        <p:spPr>
          <a:xfrm>
            <a:off x="4718377" y="3042828"/>
            <a:ext cx="2364300" cy="147600"/>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C3939"/>
              </a:buClr>
              <a:buSzPts val="900"/>
              <a:buFont typeface="Raleway"/>
              <a:buNone/>
            </a:pPr>
            <a:r>
              <a:rPr b="1" i="0" lang="en" sz="1100" u="none" cap="none" strike="noStrike">
                <a:solidFill>
                  <a:srgbClr val="1F7135"/>
                </a:solidFill>
                <a:latin typeface="Inter"/>
                <a:ea typeface="Inter"/>
                <a:cs typeface="Inter"/>
                <a:sym typeface="Inter"/>
              </a:rPr>
              <a:t>Unit Economics Inflection</a:t>
            </a:r>
            <a:endParaRPr b="1" i="0" sz="1100" u="none" cap="none" strike="noStrike">
              <a:solidFill>
                <a:srgbClr val="1F7135"/>
              </a:solidFill>
              <a:latin typeface="Inter"/>
              <a:ea typeface="Inter"/>
              <a:cs typeface="Inter"/>
              <a:sym typeface="Inter"/>
            </a:endParaRPr>
          </a:p>
        </p:txBody>
      </p:sp>
      <p:sp>
        <p:nvSpPr>
          <p:cNvPr id="287" name="Google Shape;287;g3a1e6fce2a3_0_384"/>
          <p:cNvSpPr/>
          <p:nvPr/>
        </p:nvSpPr>
        <p:spPr>
          <a:xfrm>
            <a:off x="4718375" y="3247025"/>
            <a:ext cx="3919500" cy="377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3C3939"/>
              </a:buClr>
              <a:buSzPts val="900"/>
              <a:buFont typeface="Roboto"/>
              <a:buNone/>
            </a:pPr>
            <a:r>
              <a:rPr b="0" i="0" lang="en" sz="1000" u="none" cap="none" strike="noStrike">
                <a:solidFill>
                  <a:srgbClr val="3C3939"/>
                </a:solidFill>
                <a:latin typeface="Inter"/>
                <a:ea typeface="Inter"/>
                <a:cs typeface="Inter"/>
                <a:sym typeface="Inter"/>
              </a:rPr>
              <a:t>Booking-level contribution margin improving from –</a:t>
            </a:r>
            <a:r>
              <a:rPr b="1" i="0" lang="en" sz="1000" u="none" cap="none" strike="noStrike">
                <a:solidFill>
                  <a:srgbClr val="3C3939"/>
                </a:solidFill>
                <a:latin typeface="Inter"/>
                <a:ea typeface="Inter"/>
                <a:cs typeface="Inter"/>
                <a:sym typeface="Inter"/>
              </a:rPr>
              <a:t>$2.5 (Dec'23) → +$1</a:t>
            </a:r>
            <a:r>
              <a:rPr b="1" lang="en" sz="1000">
                <a:solidFill>
                  <a:srgbClr val="3C3939"/>
                </a:solidFill>
                <a:latin typeface="Inter"/>
                <a:ea typeface="Inter"/>
                <a:cs typeface="Inter"/>
                <a:sym typeface="Inter"/>
              </a:rPr>
              <a:t>4</a:t>
            </a:r>
            <a:r>
              <a:rPr b="1" i="0" lang="en" sz="1000" u="none" cap="none" strike="noStrike">
                <a:solidFill>
                  <a:srgbClr val="3C3939"/>
                </a:solidFill>
                <a:latin typeface="Inter"/>
                <a:ea typeface="Inter"/>
                <a:cs typeface="Inter"/>
                <a:sym typeface="Inter"/>
              </a:rPr>
              <a:t>.10 (</a:t>
            </a:r>
            <a:r>
              <a:rPr b="1" lang="en" sz="1000">
                <a:solidFill>
                  <a:srgbClr val="3C3939"/>
                </a:solidFill>
                <a:latin typeface="Inter"/>
                <a:ea typeface="Inter"/>
                <a:cs typeface="Inter"/>
                <a:sym typeface="Inter"/>
              </a:rPr>
              <a:t>Dec</a:t>
            </a:r>
            <a:r>
              <a:rPr b="1" i="0" lang="en" sz="1000" u="none" cap="none" strike="noStrike">
                <a:solidFill>
                  <a:srgbClr val="3C3939"/>
                </a:solidFill>
                <a:latin typeface="Inter"/>
                <a:ea typeface="Inter"/>
                <a:cs typeface="Inter"/>
                <a:sym typeface="Inter"/>
              </a:rPr>
              <a:t>'25) — proof that the </a:t>
            </a:r>
            <a:r>
              <a:rPr b="1" i="0" lang="en" sz="1000" u="none" cap="none" strike="noStrike">
                <a:solidFill>
                  <a:srgbClr val="3C3939"/>
                </a:solidFill>
                <a:latin typeface="Inter"/>
                <a:ea typeface="Inter"/>
                <a:cs typeface="Inter"/>
                <a:sym typeface="Inter"/>
                <a:extLst>
                  <a:ext uri="http://customooxmlschemas.google.com/">
                    <go:slidesCustomData xmlns:go="http://customooxmlschemas.google.com/" textRoundtripDataId="12"/>
                  </a:ext>
                </a:extLst>
              </a:rPr>
              <a:t>model</a:t>
            </a:r>
            <a:r>
              <a:rPr b="1" i="0" lang="en" sz="1000" u="none" cap="none" strike="noStrike">
                <a:solidFill>
                  <a:srgbClr val="3C3939"/>
                </a:solidFill>
                <a:latin typeface="Inter"/>
                <a:ea typeface="Inter"/>
                <a:cs typeface="Inter"/>
                <a:sym typeface="Inter"/>
              </a:rPr>
              <a:t> now scales profitably.</a:t>
            </a:r>
            <a:endParaRPr b="1" i="0" sz="1000" u="none" cap="none" strike="noStrike">
              <a:solidFill>
                <a:schemeClr val="dk1"/>
              </a:solidFill>
              <a:latin typeface="Inter"/>
              <a:ea typeface="Inter"/>
              <a:cs typeface="Inter"/>
              <a:sym typeface="Inter"/>
            </a:endParaRPr>
          </a:p>
        </p:txBody>
      </p:sp>
      <p:sp>
        <p:nvSpPr>
          <p:cNvPr id="288" name="Google Shape;288;g3a1e6fce2a3_0_384"/>
          <p:cNvSpPr/>
          <p:nvPr/>
        </p:nvSpPr>
        <p:spPr>
          <a:xfrm>
            <a:off x="406974" y="4059025"/>
            <a:ext cx="8330400" cy="189000"/>
          </a:xfrm>
          <a:prstGeom prst="rect">
            <a:avLst/>
          </a:prstGeom>
          <a:noFill/>
          <a:ln>
            <a:noFill/>
          </a:ln>
        </p:spPr>
        <p:txBody>
          <a:bodyPr anchorCtr="0" anchor="t" bIns="0" lIns="0" spcFirstLastPara="1" rIns="0" wrap="square" tIns="0">
            <a:noAutofit/>
          </a:bodyPr>
          <a:lstStyle/>
          <a:p>
            <a:pPr indent="0" lvl="0" marL="0" marR="0" rtl="0" algn="ctr">
              <a:lnSpc>
                <a:spcPct val="162069"/>
              </a:lnSpc>
              <a:spcBef>
                <a:spcPts val="0"/>
              </a:spcBef>
              <a:spcAft>
                <a:spcPts val="0"/>
              </a:spcAft>
              <a:buClr>
                <a:srgbClr val="3C3939"/>
              </a:buClr>
              <a:buSzPts val="900"/>
              <a:buFont typeface="Roboto"/>
              <a:buNone/>
            </a:pPr>
            <a:r>
              <a:rPr b="1" i="0" lang="en" sz="1100" u="none" cap="none" strike="noStrike">
                <a:solidFill>
                  <a:srgbClr val="3C3939"/>
                </a:solidFill>
                <a:latin typeface="Inter"/>
                <a:ea typeface="Inter"/>
                <a:cs typeface="Inter"/>
                <a:sym typeface="Inter"/>
              </a:rPr>
              <a:t>Key Message:</a:t>
            </a:r>
            <a:r>
              <a:rPr b="0" i="0" lang="en" sz="1100" u="none" cap="none" strike="noStrike">
                <a:solidFill>
                  <a:srgbClr val="3C3939"/>
                </a:solidFill>
                <a:latin typeface="Inter Medium"/>
                <a:ea typeface="Inter Medium"/>
                <a:cs typeface="Inter Medium"/>
                <a:sym typeface="Inter Medium"/>
              </a:rPr>
              <a:t> The macro is ready, the digital infrastructure is mature, and Zoomcar's model is already validated.</a:t>
            </a:r>
            <a:endParaRPr b="0" i="0" sz="1100" u="none" cap="none" strike="noStrike">
              <a:solidFill>
                <a:schemeClr val="dk1"/>
              </a:solidFill>
              <a:latin typeface="Inter Medium"/>
              <a:ea typeface="Inter Medium"/>
              <a:cs typeface="Inter Medium"/>
              <a:sym typeface="Inter Medium"/>
            </a:endParaRPr>
          </a:p>
        </p:txBody>
      </p:sp>
      <p:grpSp>
        <p:nvGrpSpPr>
          <p:cNvPr id="289" name="Google Shape;289;g3a1e6fce2a3_0_384"/>
          <p:cNvGrpSpPr/>
          <p:nvPr/>
        </p:nvGrpSpPr>
        <p:grpSpPr>
          <a:xfrm>
            <a:off x="0" y="4958344"/>
            <a:ext cx="9144000" cy="192375"/>
            <a:chOff x="0" y="7933350"/>
            <a:chExt cx="14630400" cy="307800"/>
          </a:xfrm>
        </p:grpSpPr>
        <p:sp>
          <p:nvSpPr>
            <p:cNvPr id="290" name="Google Shape;290;g3a1e6fce2a3_0_384"/>
            <p:cNvSpPr/>
            <p:nvPr/>
          </p:nvSpPr>
          <p:spPr>
            <a:xfrm>
              <a:off x="0" y="7944900"/>
              <a:ext cx="14630400" cy="284700"/>
            </a:xfrm>
            <a:prstGeom prst="rect">
              <a:avLst/>
            </a:prstGeom>
            <a:solidFill>
              <a:srgbClr val="117A41"/>
            </a:solidFill>
            <a:ln>
              <a:noFill/>
            </a:ln>
          </p:spPr>
          <p:txBody>
            <a:bodyPr anchorCtr="0" anchor="ctr" bIns="57150" lIns="57150" spcFirstLastPara="1" rIns="57150" wrap="square" tIns="571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291" name="Google Shape;291;g3a1e6fce2a3_0_384"/>
            <p:cNvPicPr preferRelativeResize="0"/>
            <p:nvPr/>
          </p:nvPicPr>
          <p:blipFill rotWithShape="1">
            <a:blip r:embed="rId8">
              <a:alphaModFix/>
            </a:blip>
            <a:srcRect b="0" l="0" r="74495" t="0"/>
            <a:stretch/>
          </p:blipFill>
          <p:spPr>
            <a:xfrm>
              <a:off x="227075" y="8009900"/>
              <a:ext cx="169748" cy="154700"/>
            </a:xfrm>
            <a:prstGeom prst="rect">
              <a:avLst/>
            </a:prstGeom>
            <a:noFill/>
            <a:ln>
              <a:noFill/>
            </a:ln>
          </p:spPr>
        </p:pic>
        <p:sp>
          <p:nvSpPr>
            <p:cNvPr id="292" name="Google Shape;292;g3a1e6fce2a3_0_384"/>
            <p:cNvSpPr txBox="1"/>
            <p:nvPr/>
          </p:nvSpPr>
          <p:spPr>
            <a:xfrm>
              <a:off x="14197275" y="7933350"/>
              <a:ext cx="358500" cy="307800"/>
            </a:xfrm>
            <a:prstGeom prst="rect">
              <a:avLst/>
            </a:prstGeom>
            <a:noFill/>
            <a:ln>
              <a:noFill/>
            </a:ln>
          </p:spPr>
          <p:txBody>
            <a:bodyPr anchorCtr="0" anchor="t" bIns="57150" lIns="57150" spcFirstLastPara="1" rIns="57150" wrap="square" tIns="57150">
              <a:sp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rgbClr val="F8F8F8"/>
                  </a:solidFill>
                  <a:latin typeface="Montserrat SemiBold"/>
                  <a:ea typeface="Montserrat SemiBold"/>
                  <a:cs typeface="Montserrat SemiBold"/>
                  <a:sym typeface="Montserrat SemiBold"/>
                </a:rPr>
                <a:t>9</a:t>
              </a:r>
              <a:endParaRPr b="0" i="0" sz="500" u="none" cap="none" strike="noStrike">
                <a:solidFill>
                  <a:srgbClr val="F8F8F8"/>
                </a:solidFill>
                <a:latin typeface="Montserrat SemiBold"/>
                <a:ea typeface="Montserrat SemiBold"/>
                <a:cs typeface="Montserrat SemiBold"/>
                <a:sym typeface="Montserrat SemiBold"/>
              </a:endParaRPr>
            </a:p>
          </p:txBody>
        </p:sp>
      </p:grpSp>
      <p:sp>
        <p:nvSpPr>
          <p:cNvPr id="293" name="Google Shape;293;g3a1e6fce2a3_0_384"/>
          <p:cNvSpPr/>
          <p:nvPr/>
        </p:nvSpPr>
        <p:spPr>
          <a:xfrm>
            <a:off x="419301" y="437521"/>
            <a:ext cx="7880100" cy="447600"/>
          </a:xfrm>
          <a:prstGeom prst="rect">
            <a:avLst/>
          </a:prstGeom>
          <a:noFill/>
          <a:ln>
            <a:noFill/>
          </a:ln>
        </p:spPr>
        <p:txBody>
          <a:bodyPr anchorCtr="0" anchor="t" bIns="0" lIns="0" spcFirstLastPara="1" rIns="0" wrap="square" tIns="0">
            <a:noAutofit/>
          </a:bodyPr>
          <a:lstStyle/>
          <a:p>
            <a:pPr indent="0" lvl="0" marL="0" marR="0" rtl="0" algn="l">
              <a:lnSpc>
                <a:spcPct val="76271"/>
              </a:lnSpc>
              <a:spcBef>
                <a:spcPts val="0"/>
              </a:spcBef>
              <a:spcAft>
                <a:spcPts val="0"/>
              </a:spcAft>
              <a:buClr>
                <a:srgbClr val="000000"/>
              </a:buClr>
              <a:buSzPts val="2250"/>
              <a:buFont typeface="Arial"/>
              <a:buNone/>
            </a:pPr>
            <a:r>
              <a:rPr b="0" i="0" lang="en" sz="2250" u="none" cap="none" strike="noStrike">
                <a:solidFill>
                  <a:srgbClr val="000000"/>
                </a:solidFill>
                <a:latin typeface="Montserrat ExtraBold"/>
                <a:ea typeface="Montserrat ExtraBold"/>
                <a:cs typeface="Montserrat ExtraBold"/>
                <a:sym typeface="Montserrat ExtraBold"/>
              </a:rPr>
              <a:t>The Perfect Timing for Marketplace Acceleration</a:t>
            </a:r>
            <a:endParaRPr b="0" i="0" sz="2250" u="none" cap="none" strike="noStrike">
              <a:solidFill>
                <a:srgbClr val="000000"/>
              </a:solidFill>
              <a:latin typeface="Montserrat ExtraBold"/>
              <a:ea typeface="Montserrat ExtraBold"/>
              <a:cs typeface="Montserrat ExtraBold"/>
              <a:sym typeface="Montserrat ExtraBold"/>
            </a:endParaRPr>
          </a:p>
          <a:p>
            <a:pPr indent="0" lvl="0" marL="0" marR="0" rtl="0" algn="l">
              <a:lnSpc>
                <a:spcPct val="76271"/>
              </a:lnSpc>
              <a:spcBef>
                <a:spcPts val="0"/>
              </a:spcBef>
              <a:spcAft>
                <a:spcPts val="0"/>
              </a:spcAft>
              <a:buClr>
                <a:srgbClr val="000000"/>
              </a:buClr>
              <a:buSzPts val="1800"/>
              <a:buFont typeface="Arial"/>
              <a:buNone/>
            </a:pPr>
            <a:r>
              <a:t/>
            </a:r>
            <a:endParaRPr b="0" i="0" sz="1800" u="none" cap="none" strike="noStrike">
              <a:solidFill>
                <a:srgbClr val="098149"/>
              </a:solidFill>
              <a:latin typeface="Poppins Medium"/>
              <a:ea typeface="Poppins Medium"/>
              <a:cs typeface="Poppins Medium"/>
              <a:sym typeface="Poppi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7"/>
          <p:cNvSpPr/>
          <p:nvPr/>
        </p:nvSpPr>
        <p:spPr>
          <a:xfrm rot="5400000">
            <a:off x="312875" y="380375"/>
            <a:ext cx="3843900" cy="3763500"/>
          </a:xfrm>
          <a:prstGeom prst="round1Rect">
            <a:avLst>
              <a:gd fmla="val 18331" name="adj"/>
            </a:avLst>
          </a:prstGeom>
          <a:solidFill>
            <a:srgbClr val="07824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7"/>
          <p:cNvSpPr txBox="1"/>
          <p:nvPr/>
        </p:nvSpPr>
        <p:spPr>
          <a:xfrm>
            <a:off x="4826975" y="1869898"/>
            <a:ext cx="3758400" cy="140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117A41"/>
                </a:solidFill>
                <a:latin typeface="Montserrat Black"/>
                <a:ea typeface="Montserrat Black"/>
                <a:cs typeface="Montserrat Black"/>
                <a:sym typeface="Montserrat Black"/>
              </a:rPr>
              <a:t>Financials Overview</a:t>
            </a:r>
            <a:endParaRPr b="0" i="0" sz="4000" u="none" cap="none" strike="noStrike">
              <a:solidFill>
                <a:srgbClr val="117A41"/>
              </a:solidFill>
              <a:latin typeface="Montserrat Black"/>
              <a:ea typeface="Montserrat Black"/>
              <a:cs typeface="Montserrat Black"/>
              <a:sym typeface="Montserrat Black"/>
            </a:endParaRPr>
          </a:p>
        </p:txBody>
      </p:sp>
      <p:pic>
        <p:nvPicPr>
          <p:cNvPr id="300" name="Google Shape;300;p7"/>
          <p:cNvPicPr preferRelativeResize="0"/>
          <p:nvPr/>
        </p:nvPicPr>
        <p:blipFill rotWithShape="1">
          <a:blip r:embed="rId3">
            <a:alphaModFix/>
          </a:blip>
          <a:srcRect b="616" l="-222" r="-828" t="-269"/>
          <a:stretch/>
        </p:blipFill>
        <p:spPr>
          <a:xfrm rot="5400000">
            <a:off x="-1025" y="900"/>
            <a:ext cx="3788700" cy="3786900"/>
          </a:xfrm>
          <a:prstGeom prst="round1Rect">
            <a:avLst>
              <a:gd fmla="val 16667"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8"/>
          <p:cNvGrpSpPr/>
          <p:nvPr/>
        </p:nvGrpSpPr>
        <p:grpSpPr>
          <a:xfrm>
            <a:off x="-20600" y="4835525"/>
            <a:ext cx="9183900" cy="307800"/>
            <a:chOff x="-20600" y="4835525"/>
            <a:chExt cx="9183900" cy="307800"/>
          </a:xfrm>
        </p:grpSpPr>
        <p:sp>
          <p:nvSpPr>
            <p:cNvPr id="306" name="Google Shape;306;p8"/>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8"/>
            <p:cNvPicPr preferRelativeResize="0"/>
            <p:nvPr/>
          </p:nvPicPr>
          <p:blipFill rotWithShape="1">
            <a:blip r:embed="rId3">
              <a:alphaModFix/>
            </a:blip>
            <a:srcRect b="28516" l="0" r="0" t="26718"/>
            <a:stretch/>
          </p:blipFill>
          <p:spPr>
            <a:xfrm>
              <a:off x="397950" y="4900775"/>
              <a:ext cx="638448" cy="160750"/>
            </a:xfrm>
            <a:prstGeom prst="rect">
              <a:avLst/>
            </a:prstGeom>
            <a:noFill/>
            <a:ln>
              <a:noFill/>
            </a:ln>
          </p:spPr>
        </p:pic>
      </p:grpSp>
      <p:sp>
        <p:nvSpPr>
          <p:cNvPr id="308" name="Google Shape;308;p8"/>
          <p:cNvSpPr txBox="1"/>
          <p:nvPr/>
        </p:nvSpPr>
        <p:spPr>
          <a:xfrm>
            <a:off x="311700" y="3688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66"/>
              <a:buFont typeface="Arial"/>
              <a:buNone/>
            </a:pPr>
            <a:r>
              <a:rPr b="0" i="0" lang="en" sz="2250" u="none" cap="none" strike="noStrike">
                <a:solidFill>
                  <a:srgbClr val="000000"/>
                </a:solidFill>
                <a:latin typeface="Montserrat ExtraBold"/>
                <a:ea typeface="Montserrat ExtraBold"/>
                <a:cs typeface="Montserrat ExtraBold"/>
                <a:sym typeface="Montserrat ExtraBold"/>
                <a:extLst>
                  <a:ext uri="http://customooxmlschemas.google.com/">
                    <go:slidesCustomData xmlns:go="http://customooxmlschemas.google.com/" textRoundtripDataId="13"/>
                  </a:ext>
                </a:extLst>
              </a:rPr>
              <a:t>Operational and Financial </a:t>
            </a:r>
            <a:r>
              <a:rPr b="0" i="0" lang="en" sz="2250" u="none" cap="none" strike="noStrike">
                <a:solidFill>
                  <a:srgbClr val="000000"/>
                </a:solidFill>
                <a:latin typeface="Montserrat ExtraBold"/>
                <a:ea typeface="Montserrat ExtraBold"/>
                <a:cs typeface="Montserrat ExtraBold"/>
                <a:sym typeface="Montserrat ExtraBold"/>
                <a:extLst>
                  <a:ext uri="http://customooxmlschemas.google.com/">
                    <go:slidesCustomData xmlns:go="http://customooxmlschemas.google.com/" textRoundtripDataId="14"/>
                  </a:ext>
                </a:extLst>
              </a:rPr>
              <a:t>Measures</a:t>
            </a:r>
            <a:endParaRPr b="0" i="0" sz="2250" u="none" cap="none" strike="noStrike">
              <a:solidFill>
                <a:srgbClr val="000000"/>
              </a:solidFill>
              <a:latin typeface="Montserrat ExtraBold"/>
              <a:ea typeface="Montserrat ExtraBold"/>
              <a:cs typeface="Montserrat ExtraBold"/>
              <a:sym typeface="Montserrat ExtraBold"/>
            </a:endParaRPr>
          </a:p>
        </p:txBody>
      </p:sp>
      <p:cxnSp>
        <p:nvCxnSpPr>
          <p:cNvPr id="309" name="Google Shape;309;p8"/>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sp>
        <p:nvSpPr>
          <p:cNvPr id="310" name="Google Shape;310;p8"/>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311" name="Google Shape;311;p8"/>
          <p:cNvGraphicFramePr/>
          <p:nvPr/>
        </p:nvGraphicFramePr>
        <p:xfrm>
          <a:off x="582427" y="1096658"/>
          <a:ext cx="3000000" cy="3000000"/>
        </p:xfrm>
        <a:graphic>
          <a:graphicData uri="http://schemas.openxmlformats.org/drawingml/2006/table">
            <a:tbl>
              <a:tblPr>
                <a:noFill/>
                <a:tableStyleId>{F0507CE3-0F62-4C11-A871-CA62686E675B}</a:tableStyleId>
              </a:tblPr>
              <a:tblGrid>
                <a:gridCol w="4205225"/>
                <a:gridCol w="1236300"/>
                <a:gridCol w="1236300"/>
                <a:gridCol w="1236225"/>
              </a:tblGrid>
              <a:tr h="3405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lt1"/>
                          </a:solidFill>
                          <a:latin typeface="Calibri"/>
                          <a:ea typeface="Calibri"/>
                          <a:cs typeface="Calibri"/>
                          <a:sym typeface="Calibri"/>
                        </a:rPr>
                        <a:t>For the Fiscal quarter ended </a:t>
                      </a:r>
                      <a:r>
                        <a:rPr b="1" lang="en" sz="1500">
                          <a:solidFill>
                            <a:schemeClr val="lt1"/>
                          </a:solidFill>
                          <a:latin typeface="Calibri"/>
                          <a:ea typeface="Calibri"/>
                          <a:cs typeface="Calibri"/>
                          <a:sym typeface="Calibri"/>
                        </a:rPr>
                        <a:t>Dec</a:t>
                      </a:r>
                      <a:r>
                        <a:rPr b="1" lang="en" sz="1500" u="none" cap="none" strike="noStrike">
                          <a:solidFill>
                            <a:schemeClr val="lt1"/>
                          </a:solidFill>
                          <a:latin typeface="Calibri"/>
                          <a:ea typeface="Calibri"/>
                          <a:cs typeface="Calibri"/>
                          <a:sym typeface="Calibri"/>
                        </a:rPr>
                        <a:t> 3</a:t>
                      </a:r>
                      <a:r>
                        <a:rPr b="1" lang="en" sz="1500">
                          <a:solidFill>
                            <a:schemeClr val="lt1"/>
                          </a:solidFill>
                          <a:latin typeface="Calibri"/>
                          <a:ea typeface="Calibri"/>
                          <a:cs typeface="Calibri"/>
                          <a:sym typeface="Calibri"/>
                        </a:rPr>
                        <a:t>1</a:t>
                      </a:r>
                      <a:r>
                        <a:rPr b="1" lang="en" sz="1500" u="none" cap="none" strike="noStrike">
                          <a:solidFill>
                            <a:schemeClr val="lt1"/>
                          </a:solidFill>
                          <a:latin typeface="Calibri"/>
                          <a:ea typeface="Calibri"/>
                          <a:cs typeface="Calibri"/>
                          <a:sym typeface="Calibri"/>
                        </a:rPr>
                        <a:t>,</a:t>
                      </a:r>
                      <a:endParaRPr b="1" sz="15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r">
                        <a:lnSpc>
                          <a:spcPct val="100000"/>
                        </a:lnSpc>
                        <a:spcBef>
                          <a:spcPts val="0"/>
                        </a:spcBef>
                        <a:spcAft>
                          <a:spcPts val="0"/>
                        </a:spcAft>
                        <a:buClr>
                          <a:srgbClr val="000000"/>
                        </a:buClr>
                        <a:buSzPts val="1500"/>
                        <a:buFont typeface="Arial"/>
                        <a:buNone/>
                      </a:pPr>
                      <a:r>
                        <a:rPr b="1" lang="en" sz="1500" u="none" cap="none" strike="noStrike">
                          <a:solidFill>
                            <a:schemeClr val="lt1"/>
                          </a:solidFill>
                          <a:latin typeface="Calibri"/>
                          <a:ea typeface="Calibri"/>
                          <a:cs typeface="Calibri"/>
                          <a:sym typeface="Calibri"/>
                        </a:rPr>
                        <a:t>FQ-</a:t>
                      </a:r>
                      <a:r>
                        <a:rPr b="1" lang="en" sz="1500">
                          <a:solidFill>
                            <a:schemeClr val="lt1"/>
                          </a:solidFill>
                          <a:latin typeface="Calibri"/>
                          <a:ea typeface="Calibri"/>
                          <a:cs typeface="Calibri"/>
                          <a:sym typeface="Calibri"/>
                        </a:rPr>
                        <a:t>3</a:t>
                      </a:r>
                      <a:r>
                        <a:rPr b="1" lang="en" sz="1500" u="none" cap="none" strike="noStrike">
                          <a:solidFill>
                            <a:schemeClr val="lt1"/>
                          </a:solidFill>
                          <a:latin typeface="Calibri"/>
                          <a:ea typeface="Calibri"/>
                          <a:cs typeface="Calibri"/>
                          <a:sym typeface="Calibri"/>
                        </a:rPr>
                        <a:t> 2025</a:t>
                      </a:r>
                      <a:endParaRPr b="1" sz="15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r">
                        <a:lnSpc>
                          <a:spcPct val="100000"/>
                        </a:lnSpc>
                        <a:spcBef>
                          <a:spcPts val="0"/>
                        </a:spcBef>
                        <a:spcAft>
                          <a:spcPts val="0"/>
                        </a:spcAft>
                        <a:buClr>
                          <a:srgbClr val="000000"/>
                        </a:buClr>
                        <a:buSzPts val="1500"/>
                        <a:buFont typeface="Arial"/>
                        <a:buNone/>
                      </a:pPr>
                      <a:r>
                        <a:rPr b="1" lang="en" sz="1500" u="none" cap="none" strike="noStrike">
                          <a:solidFill>
                            <a:schemeClr val="lt1"/>
                          </a:solidFill>
                          <a:latin typeface="Calibri"/>
                          <a:ea typeface="Calibri"/>
                          <a:cs typeface="Calibri"/>
                          <a:sym typeface="Calibri"/>
                        </a:rPr>
                        <a:t>FQ-</a:t>
                      </a:r>
                      <a:r>
                        <a:rPr b="1" lang="en" sz="1500">
                          <a:solidFill>
                            <a:schemeClr val="lt1"/>
                          </a:solidFill>
                          <a:latin typeface="Calibri"/>
                          <a:ea typeface="Calibri"/>
                          <a:cs typeface="Calibri"/>
                          <a:sym typeface="Calibri"/>
                        </a:rPr>
                        <a:t>3</a:t>
                      </a:r>
                      <a:r>
                        <a:rPr b="1" lang="en" sz="1500" u="none" cap="none" strike="noStrike">
                          <a:solidFill>
                            <a:schemeClr val="lt1"/>
                          </a:solidFill>
                          <a:latin typeface="Calibri"/>
                          <a:ea typeface="Calibri"/>
                          <a:cs typeface="Calibri"/>
                          <a:sym typeface="Calibri"/>
                        </a:rPr>
                        <a:t> 2024</a:t>
                      </a:r>
                      <a:endParaRPr b="1" sz="15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c>
                  <a:txBody>
                    <a:bodyPr/>
                    <a:lstStyle/>
                    <a:p>
                      <a:pPr indent="0" lvl="0" marL="0" marR="0" rtl="0" algn="r">
                        <a:lnSpc>
                          <a:spcPct val="100000"/>
                        </a:lnSpc>
                        <a:spcBef>
                          <a:spcPts val="0"/>
                        </a:spcBef>
                        <a:spcAft>
                          <a:spcPts val="0"/>
                        </a:spcAft>
                        <a:buClr>
                          <a:srgbClr val="000000"/>
                        </a:buClr>
                        <a:buSzPts val="1500"/>
                        <a:buFont typeface="Arial"/>
                        <a:buNone/>
                      </a:pPr>
                      <a:r>
                        <a:rPr b="1" lang="en" sz="1500" u="none" cap="none" strike="noStrike">
                          <a:solidFill>
                            <a:schemeClr val="lt1"/>
                          </a:solidFill>
                          <a:latin typeface="Calibri"/>
                          <a:ea typeface="Calibri"/>
                          <a:cs typeface="Calibri"/>
                          <a:sym typeface="Calibri"/>
                        </a:rPr>
                        <a:t>YoY % Change</a:t>
                      </a:r>
                      <a:endParaRPr b="1" sz="1500" u="none" cap="none" strike="noStrike">
                        <a:solidFill>
                          <a:schemeClr val="lt1"/>
                        </a:solidFill>
                        <a:latin typeface="Calibri"/>
                        <a:ea typeface="Calibri"/>
                        <a:cs typeface="Calibri"/>
                        <a:sym typeface="Calibri"/>
                      </a:endParaRPr>
                    </a:p>
                  </a:txBody>
                  <a:tcPr marT="0" marB="0" marR="63500" marL="635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17A41"/>
                    </a:solidFill>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dk1"/>
                          </a:solidFill>
                          <a:latin typeface="Calibri"/>
                          <a:ea typeface="Calibri"/>
                          <a:cs typeface="Calibri"/>
                          <a:sym typeface="Calibri"/>
                        </a:rPr>
                        <a:t>Operating Metrics</a:t>
                      </a:r>
                      <a:endParaRPr b="1" sz="1500" u="none" cap="none" strike="noStrike">
                        <a:solidFill>
                          <a:schemeClr val="dk1"/>
                        </a:solidFill>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16465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Number of Bookings</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9</a:t>
                      </a:r>
                      <a:r>
                        <a:rPr lang="en" sz="1500">
                          <a:latin typeface="Calibri"/>
                          <a:ea typeface="Calibri"/>
                          <a:cs typeface="Calibri"/>
                          <a:sym typeface="Calibri"/>
                        </a:rPr>
                        <a:t>7</a:t>
                      </a:r>
                      <a:r>
                        <a:rPr lang="en" sz="1500" u="none" cap="none" strike="noStrike">
                          <a:latin typeface="Calibri"/>
                          <a:ea typeface="Calibri"/>
                          <a:cs typeface="Calibri"/>
                          <a:sym typeface="Calibri"/>
                        </a:rPr>
                        <a:t>,</a:t>
                      </a:r>
                      <a:r>
                        <a:rPr lang="en" sz="1500">
                          <a:latin typeface="Calibri"/>
                          <a:ea typeface="Calibri"/>
                          <a:cs typeface="Calibri"/>
                          <a:sym typeface="Calibri"/>
                        </a:rPr>
                        <a:t>662</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Calibri"/>
                          <a:ea typeface="Calibri"/>
                          <a:cs typeface="Calibri"/>
                          <a:sym typeface="Calibri"/>
                        </a:rPr>
                        <a:t>1</a:t>
                      </a:r>
                      <a:r>
                        <a:rPr lang="en" sz="1500">
                          <a:solidFill>
                            <a:schemeClr val="dk1"/>
                          </a:solidFill>
                          <a:latin typeface="Calibri"/>
                          <a:ea typeface="Calibri"/>
                          <a:cs typeface="Calibri"/>
                          <a:sym typeface="Calibri"/>
                        </a:rPr>
                        <a:t>03</a:t>
                      </a:r>
                      <a:r>
                        <a:rPr lang="en" sz="1500" u="none" cap="none" strike="noStrike">
                          <a:solidFill>
                            <a:schemeClr val="dk1"/>
                          </a:solidFill>
                          <a:latin typeface="Calibri"/>
                          <a:ea typeface="Calibri"/>
                          <a:cs typeface="Calibri"/>
                          <a:sym typeface="Calibri"/>
                        </a:rPr>
                        <a:t>,</a:t>
                      </a:r>
                      <a:r>
                        <a:rPr lang="en" sz="1500">
                          <a:solidFill>
                            <a:schemeClr val="dk1"/>
                          </a:solidFill>
                          <a:latin typeface="Calibri"/>
                          <a:ea typeface="Calibri"/>
                          <a:cs typeface="Calibri"/>
                          <a:sym typeface="Calibri"/>
                        </a:rPr>
                        <a:t>599</a:t>
                      </a:r>
                      <a:endParaRPr sz="1500" u="none" cap="none" strike="noStrike">
                        <a:solidFill>
                          <a:schemeClr val="dk1"/>
                        </a:solidFill>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(6%)</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a:t>
                      </a:r>
                      <a:r>
                        <a:rPr lang="en" sz="1500" u="none" cap="none" strike="noStrike">
                          <a:latin typeface="Calibri"/>
                          <a:ea typeface="Calibri"/>
                          <a:cs typeface="Calibri"/>
                          <a:sym typeface="Calibri"/>
                        </a:rPr>
                        <a:t> GBV ($mn)</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6.</a:t>
                      </a:r>
                      <a:r>
                        <a:rPr lang="en" sz="1500">
                          <a:latin typeface="Calibri"/>
                          <a:ea typeface="Calibri"/>
                          <a:cs typeface="Calibri"/>
                          <a:sym typeface="Calibri"/>
                        </a:rPr>
                        <a:t>60</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6.</a:t>
                      </a:r>
                      <a:r>
                        <a:rPr lang="en" sz="1500">
                          <a:latin typeface="Calibri"/>
                          <a:ea typeface="Calibri"/>
                          <a:cs typeface="Calibri"/>
                          <a:sym typeface="Calibri"/>
                        </a:rPr>
                        <a:t>54</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1</a:t>
                      </a:r>
                      <a:r>
                        <a:rPr lang="e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extLst>
                            <a:ext uri="http://customooxmlschemas.google.com/">
                              <go:slidesCustomData xmlns:go="http://customooxmlschemas.google.com/" textRoundtripDataId="15"/>
                            </a:ext>
                          </a:extLst>
                        </a:rPr>
                        <a:t>   </a:t>
                      </a:r>
                      <a:r>
                        <a:rPr lang="en" sz="1500" u="none" cap="none" strike="noStrike">
                          <a:latin typeface="Calibri"/>
                          <a:ea typeface="Calibri"/>
                          <a:cs typeface="Calibri"/>
                          <a:sym typeface="Calibri"/>
                          <a:extLst>
                            <a:ext uri="http://customooxmlschemas.google.com/">
                              <go:slidesCustomData xmlns:go="http://customooxmlschemas.google.com/" textRoundtripDataId="16"/>
                            </a:ext>
                          </a:extLst>
                        </a:rPr>
                        <a:t>Average Guest Trip Rating (Out of 5)*</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extLst>
                            <a:ext uri="http://customooxmlschemas.google.com/">
                              <go:slidesCustomData xmlns:go="http://customooxmlschemas.google.com/" textRoundtripDataId="17"/>
                            </a:ext>
                          </a:extLst>
                        </a:rPr>
                        <a:t>4.7</a:t>
                      </a:r>
                      <a:r>
                        <a:rPr lang="en" sz="1500">
                          <a:latin typeface="Calibri"/>
                          <a:ea typeface="Calibri"/>
                          <a:cs typeface="Calibri"/>
                          <a:sym typeface="Calibri"/>
                        </a:rPr>
                        <a:t>9</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extLst>
                            <a:ext uri="http://customooxmlschemas.google.com/">
                              <go:slidesCustomData xmlns:go="http://customooxmlschemas.google.com/" textRoundtripDataId="18"/>
                            </a:ext>
                          </a:extLst>
                        </a:rPr>
                        <a:t>4.6</a:t>
                      </a:r>
                      <a:r>
                        <a:rPr lang="en" sz="1500" u="none" cap="none" strike="noStrike">
                          <a:latin typeface="Calibri"/>
                          <a:ea typeface="Calibri"/>
                          <a:cs typeface="Calibri"/>
                          <a:sym typeface="Calibri"/>
                        </a:rPr>
                        <a:t>9</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highlight>
                          <a:srgbClr val="FFFF00"/>
                        </a:highlight>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dk1"/>
                          </a:solidFill>
                          <a:latin typeface="Calibri"/>
                          <a:ea typeface="Calibri"/>
                          <a:cs typeface="Calibri"/>
                          <a:sym typeface="Calibri"/>
                        </a:rPr>
                        <a:t>Financial Measures ($mn)</a:t>
                      </a:r>
                      <a:endParaRPr b="1" sz="1500" u="none" cap="none" strike="noStrike">
                        <a:solidFill>
                          <a:schemeClr val="dk1"/>
                        </a:solidFill>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r">
                        <a:lnSpc>
                          <a:spcPct val="100000"/>
                        </a:lnSpc>
                        <a:spcBef>
                          <a:spcPts val="0"/>
                        </a:spcBef>
                        <a:spcAft>
                          <a:spcPts val="0"/>
                        </a:spcAft>
                        <a:buClr>
                          <a:srgbClr val="000000"/>
                        </a:buClr>
                        <a:buSzPts val="1500"/>
                        <a:buFont typeface="Arial"/>
                        <a:buNone/>
                      </a:pPr>
                      <a:r>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Revenue</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2.</a:t>
                      </a:r>
                      <a:r>
                        <a:rPr lang="en" sz="1500">
                          <a:latin typeface="Calibri"/>
                          <a:ea typeface="Calibri"/>
                          <a:cs typeface="Calibri"/>
                          <a:sym typeface="Calibri"/>
                        </a:rPr>
                        <a:t>37</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2.</a:t>
                      </a:r>
                      <a:r>
                        <a:rPr lang="en" sz="1500">
                          <a:latin typeface="Calibri"/>
                          <a:ea typeface="Calibri"/>
                          <a:cs typeface="Calibri"/>
                          <a:sym typeface="Calibri"/>
                        </a:rPr>
                        <a:t>4</a:t>
                      </a:r>
                      <a:r>
                        <a:rPr lang="en" sz="1500" u="none" cap="none" strike="noStrike">
                          <a:latin typeface="Calibri"/>
                          <a:ea typeface="Calibri"/>
                          <a:cs typeface="Calibri"/>
                          <a:sym typeface="Calibri"/>
                        </a:rPr>
                        <a:t>5</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(3)</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Contribution Profit                                                   </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1.</a:t>
                      </a:r>
                      <a:r>
                        <a:rPr lang="en" sz="1500">
                          <a:latin typeface="Calibri"/>
                          <a:ea typeface="Calibri"/>
                          <a:cs typeface="Calibri"/>
                          <a:sym typeface="Calibri"/>
                        </a:rPr>
                        <a:t>38</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1.2</a:t>
                      </a:r>
                      <a:r>
                        <a:rPr lang="en" sz="1500">
                          <a:latin typeface="Calibri"/>
                          <a:ea typeface="Calibri"/>
                          <a:cs typeface="Calibri"/>
                          <a:sym typeface="Calibri"/>
                        </a:rPr>
                        <a:t>8</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7</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(Contribution Profit/Booking)</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1</a:t>
                      </a:r>
                      <a:r>
                        <a:rPr lang="en" sz="1500">
                          <a:latin typeface="Calibri"/>
                          <a:ea typeface="Calibri"/>
                          <a:cs typeface="Calibri"/>
                          <a:sym typeface="Calibri"/>
                        </a:rPr>
                        <a:t>4</a:t>
                      </a:r>
                      <a:r>
                        <a:rPr lang="en" sz="1500" u="none" cap="none" strike="noStrike">
                          <a:latin typeface="Calibri"/>
                          <a:ea typeface="Calibri"/>
                          <a:cs typeface="Calibri"/>
                          <a:sym typeface="Calibri"/>
                        </a:rPr>
                        <a:t>.</a:t>
                      </a:r>
                      <a:r>
                        <a:rPr lang="en" sz="1500">
                          <a:latin typeface="Calibri"/>
                          <a:ea typeface="Calibri"/>
                          <a:cs typeface="Calibri"/>
                          <a:sym typeface="Calibri"/>
                        </a:rPr>
                        <a:t>10</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1</a:t>
                      </a:r>
                      <a:r>
                        <a:rPr lang="en" sz="1500">
                          <a:latin typeface="Calibri"/>
                          <a:ea typeface="Calibri"/>
                          <a:cs typeface="Calibri"/>
                          <a:sym typeface="Calibri"/>
                        </a:rPr>
                        <a:t>2</a:t>
                      </a:r>
                      <a:r>
                        <a:rPr lang="en" sz="1500" u="none" cap="none" strike="noStrike">
                          <a:latin typeface="Calibri"/>
                          <a:ea typeface="Calibri"/>
                          <a:cs typeface="Calibri"/>
                          <a:sym typeface="Calibri"/>
                        </a:rPr>
                        <a:t>.</a:t>
                      </a:r>
                      <a:r>
                        <a:rPr lang="en" sz="1500">
                          <a:latin typeface="Calibri"/>
                          <a:ea typeface="Calibri"/>
                          <a:cs typeface="Calibri"/>
                          <a:sym typeface="Calibri"/>
                        </a:rPr>
                        <a:t>39</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14</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(As a percentage of Revenue)</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5</a:t>
                      </a:r>
                      <a:r>
                        <a:rPr lang="en" sz="1500">
                          <a:latin typeface="Calibri"/>
                          <a:ea typeface="Calibri"/>
                          <a:cs typeface="Calibri"/>
                          <a:sym typeface="Calibri"/>
                        </a:rPr>
                        <a:t>8</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5</a:t>
                      </a:r>
                      <a:r>
                        <a:rPr lang="en" sz="1500">
                          <a:latin typeface="Calibri"/>
                          <a:ea typeface="Calibri"/>
                          <a:cs typeface="Calibri"/>
                          <a:sym typeface="Calibri"/>
                        </a:rPr>
                        <a:t>2</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600 bps</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Loss from Operations*</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(1.</a:t>
                      </a:r>
                      <a:r>
                        <a:rPr lang="en" sz="1500">
                          <a:latin typeface="Calibri"/>
                          <a:ea typeface="Calibri"/>
                          <a:cs typeface="Calibri"/>
                          <a:sym typeface="Calibri"/>
                        </a:rPr>
                        <a:t>47</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a:t>
                      </a:r>
                      <a:r>
                        <a:rPr lang="en" sz="1500">
                          <a:latin typeface="Calibri"/>
                          <a:ea typeface="Calibri"/>
                          <a:cs typeface="Calibri"/>
                          <a:sym typeface="Calibri"/>
                        </a:rPr>
                        <a:t>3</a:t>
                      </a:r>
                      <a:r>
                        <a:rPr lang="en" sz="1500" u="none" cap="none" strike="noStrike">
                          <a:latin typeface="Calibri"/>
                          <a:ea typeface="Calibri"/>
                          <a:cs typeface="Calibri"/>
                          <a:sym typeface="Calibri"/>
                        </a:rPr>
                        <a:t>.</a:t>
                      </a:r>
                      <a:r>
                        <a:rPr lang="en" sz="1500">
                          <a:latin typeface="Calibri"/>
                          <a:ea typeface="Calibri"/>
                          <a:cs typeface="Calibri"/>
                          <a:sym typeface="Calibri"/>
                        </a:rPr>
                        <a:t>24</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a:t>
                      </a:r>
                      <a:r>
                        <a:rPr lang="en" sz="1500">
                          <a:latin typeface="Calibri"/>
                          <a:ea typeface="Calibri"/>
                          <a:cs typeface="Calibri"/>
                          <a:sym typeface="Calibri"/>
                        </a:rPr>
                        <a:t>54</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extLst>
                            <a:ext uri="http://customooxmlschemas.google.com/">
                              <go:slidesCustomData xmlns:go="http://customooxmlschemas.google.com/" textRoundtripDataId="19"/>
                            </a:ext>
                          </a:extLst>
                        </a:rPr>
                        <a:t>  Adjusted EBITDA</a:t>
                      </a:r>
                      <a:r>
                        <a:rPr lang="en" sz="1500" u="none" cap="none" strike="noStrike">
                          <a:latin typeface="Calibri"/>
                          <a:ea typeface="Calibri"/>
                          <a:cs typeface="Calibri"/>
                          <a:sym typeface="Calibri"/>
                        </a:rPr>
                        <a:t> Loss</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  Loss attributable to shareholders</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a:t>
                      </a:r>
                      <a:r>
                        <a:rPr lang="en" sz="1500">
                          <a:latin typeface="Calibri"/>
                          <a:ea typeface="Calibri"/>
                          <a:cs typeface="Calibri"/>
                          <a:sym typeface="Calibri"/>
                        </a:rPr>
                        <a:t>0</a:t>
                      </a:r>
                      <a:r>
                        <a:rPr lang="en" sz="1500" u="none" cap="none" strike="noStrike">
                          <a:latin typeface="Calibri"/>
                          <a:ea typeface="Calibri"/>
                          <a:cs typeface="Calibri"/>
                          <a:sym typeface="Calibri"/>
                          <a:extLst>
                            <a:ext uri="http://customooxmlschemas.google.com/">
                              <go:slidesCustomData xmlns:go="http://customooxmlschemas.google.com/" textRoundtripDataId="20"/>
                            </a:ext>
                          </a:extLst>
                        </a:rPr>
                        <a:t>.</a:t>
                      </a:r>
                      <a:r>
                        <a:rPr lang="en" sz="1500">
                          <a:latin typeface="Calibri"/>
                          <a:ea typeface="Calibri"/>
                          <a:cs typeface="Calibri"/>
                          <a:sym typeface="Calibri"/>
                        </a:rPr>
                        <a:t>83</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(0.7</a:t>
                      </a:r>
                      <a:r>
                        <a:rPr lang="en" sz="1500">
                          <a:latin typeface="Calibri"/>
                          <a:ea typeface="Calibri"/>
                          <a:cs typeface="Calibri"/>
                          <a:sym typeface="Calibri"/>
                        </a:rPr>
                        <a:t>2</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a:t>
                      </a:r>
                      <a:r>
                        <a:rPr lang="en" sz="1500">
                          <a:latin typeface="Calibri"/>
                          <a:ea typeface="Calibri"/>
                          <a:cs typeface="Calibri"/>
                          <a:sym typeface="Calibri"/>
                        </a:rPr>
                        <a:t>3</a:t>
                      </a:r>
                      <a:r>
                        <a:rPr lang="en" sz="1500" u="none" cap="none" strike="noStrike">
                          <a:latin typeface="Calibri"/>
                          <a:ea typeface="Calibri"/>
                          <a:cs typeface="Calibri"/>
                          <a:sym typeface="Calibri"/>
                          <a:extLst>
                            <a:ext uri="http://customooxmlschemas.google.com/">
                              <go:slidesCustomData xmlns:go="http://customooxmlschemas.google.com/" textRoundtripDataId="21"/>
                            </a:ext>
                          </a:extLst>
                        </a:rPr>
                        <a:t>.</a:t>
                      </a:r>
                      <a:r>
                        <a:rPr lang="en" sz="1500">
                          <a:latin typeface="Calibri"/>
                          <a:ea typeface="Calibri"/>
                          <a:cs typeface="Calibri"/>
                          <a:sym typeface="Calibri"/>
                        </a:rPr>
                        <a:t>15</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a:t>
                      </a:r>
                      <a:r>
                        <a:rPr lang="en" sz="1500">
                          <a:latin typeface="Calibri"/>
                          <a:ea typeface="Calibri"/>
                          <a:cs typeface="Calibri"/>
                          <a:sym typeface="Calibri"/>
                        </a:rPr>
                        <a:t>7</a:t>
                      </a:r>
                      <a:r>
                        <a:rPr lang="en" sz="1500" u="none" cap="none" strike="noStrike">
                          <a:latin typeface="Calibri"/>
                          <a:ea typeface="Calibri"/>
                          <a:cs typeface="Calibri"/>
                          <a:sym typeface="Calibri"/>
                        </a:rPr>
                        <a:t>.</a:t>
                      </a:r>
                      <a:r>
                        <a:rPr lang="en" sz="1500">
                          <a:latin typeface="Calibri"/>
                          <a:ea typeface="Calibri"/>
                          <a:cs typeface="Calibri"/>
                          <a:sym typeface="Calibri"/>
                        </a:rPr>
                        <a:t>92</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(74</a:t>
                      </a:r>
                      <a:r>
                        <a:rPr lang="en" sz="1500" u="none" cap="none" strike="noStrike">
                          <a:latin typeface="Calibri"/>
                          <a:ea typeface="Calibri"/>
                          <a:cs typeface="Calibri"/>
                          <a:sym typeface="Calibri"/>
                          <a:extLst>
                            <a:ext uri="http://customooxmlschemas.google.com/">
                              <go:slidesCustomData xmlns:go="http://customooxmlschemas.google.com/" textRoundtripDataId="22"/>
                            </a:ext>
                          </a:extLst>
                        </a:rPr>
                        <a:t>%</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sz="1500">
                          <a:latin typeface="Calibri"/>
                          <a:ea typeface="Calibri"/>
                          <a:cs typeface="Calibri"/>
                          <a:sym typeface="Calibri"/>
                        </a:rPr>
                        <a:t>(91</a:t>
                      </a:r>
                      <a:r>
                        <a:rPr lang="en" sz="1500" u="none" cap="none" strike="noStrike">
                          <a:latin typeface="Calibri"/>
                          <a:ea typeface="Calibri"/>
                          <a:cs typeface="Calibri"/>
                          <a:sym typeface="Calibri"/>
                        </a:rPr>
                        <a:t>%)</a:t>
                      </a:r>
                      <a:endParaRPr sz="1500" u="none" cap="none" strike="noStrike">
                        <a:latin typeface="Calibri"/>
                        <a:ea typeface="Calibri"/>
                        <a:cs typeface="Calibri"/>
                        <a:sym typeface="Calibri"/>
                      </a:endParaRPr>
                    </a:p>
                  </a:txBody>
                  <a:tcPr marT="0" marB="0" marR="63500" marL="635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12" name="Google Shape;312;p8"/>
          <p:cNvSpPr txBox="1"/>
          <p:nvPr/>
        </p:nvSpPr>
        <p:spPr>
          <a:xfrm>
            <a:off x="582425" y="4473925"/>
            <a:ext cx="78237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 sz="600" u="none" cap="none" strike="noStrike">
                <a:solidFill>
                  <a:schemeClr val="dk2"/>
                </a:solidFill>
                <a:latin typeface="Arial"/>
                <a:ea typeface="Arial"/>
                <a:cs typeface="Arial"/>
                <a:sym typeface="Arial"/>
              </a:rPr>
              <a:t>*If we exclude the impact of non cash cost of RSU </a:t>
            </a:r>
            <a:r>
              <a:rPr b="1" lang="en" sz="600">
                <a:solidFill>
                  <a:schemeClr val="dk2"/>
                </a:solidFill>
              </a:rPr>
              <a:t>a</a:t>
            </a:r>
            <a:r>
              <a:rPr b="1" i="0" lang="en" sz="600" u="none" cap="none" strike="noStrike">
                <a:solidFill>
                  <a:schemeClr val="dk2"/>
                </a:solidFill>
                <a:latin typeface="Arial"/>
                <a:ea typeface="Arial"/>
                <a:cs typeface="Arial"/>
                <a:sym typeface="Arial"/>
              </a:rPr>
              <a:t>mounting to USD 0.</a:t>
            </a:r>
            <a:r>
              <a:rPr b="1" lang="en" sz="600">
                <a:solidFill>
                  <a:schemeClr val="dk2"/>
                </a:solidFill>
              </a:rPr>
              <a:t>62</a:t>
            </a:r>
            <a:r>
              <a:rPr b="1" i="0" lang="en" sz="600" u="none" cap="none" strike="noStrike">
                <a:solidFill>
                  <a:schemeClr val="dk2"/>
                </a:solidFill>
                <a:latin typeface="Arial"/>
                <a:ea typeface="Arial"/>
                <a:cs typeface="Arial"/>
                <a:sym typeface="Arial"/>
              </a:rPr>
              <a:t> MM during the quarter, the loss from operations for the quarter ended </a:t>
            </a:r>
            <a:r>
              <a:rPr b="1" lang="en" sz="600">
                <a:solidFill>
                  <a:schemeClr val="dk2"/>
                </a:solidFill>
              </a:rPr>
              <a:t>December</a:t>
            </a:r>
            <a:r>
              <a:rPr b="1" i="0" lang="en" sz="600" u="none" cap="none" strike="noStrike">
                <a:solidFill>
                  <a:schemeClr val="dk2"/>
                </a:solidFill>
                <a:latin typeface="Arial"/>
                <a:ea typeface="Arial"/>
                <a:cs typeface="Arial"/>
                <a:sym typeface="Arial"/>
              </a:rPr>
              <a:t> 2025 was $ </a:t>
            </a:r>
            <a:r>
              <a:rPr b="1" lang="en" sz="600">
                <a:solidFill>
                  <a:schemeClr val="dk2"/>
                </a:solidFill>
              </a:rPr>
              <a:t>0</a:t>
            </a:r>
            <a:r>
              <a:rPr b="1" i="0" lang="en" sz="600" u="none" cap="none" strike="noStrike">
                <a:solidFill>
                  <a:schemeClr val="dk2"/>
                </a:solidFill>
                <a:latin typeface="Arial"/>
                <a:ea typeface="Arial"/>
                <a:cs typeface="Arial"/>
                <a:sym typeface="Arial"/>
              </a:rPr>
              <a:t>.</a:t>
            </a:r>
            <a:r>
              <a:rPr b="1" lang="en" sz="600">
                <a:solidFill>
                  <a:schemeClr val="dk2"/>
                </a:solidFill>
              </a:rPr>
              <a:t>86</a:t>
            </a:r>
            <a:r>
              <a:rPr b="1" i="0" lang="en" sz="600" u="none" cap="none" strike="noStrike">
                <a:solidFill>
                  <a:schemeClr val="dk2"/>
                </a:solidFill>
                <a:latin typeface="Arial"/>
                <a:ea typeface="Arial"/>
                <a:cs typeface="Arial"/>
                <a:sym typeface="Arial"/>
              </a:rPr>
              <a:t>. M</a:t>
            </a:r>
            <a:r>
              <a:rPr b="1" lang="en" sz="600">
                <a:solidFill>
                  <a:schemeClr val="dk2"/>
                </a:solidFill>
              </a:rPr>
              <a:t>n</a:t>
            </a:r>
            <a:r>
              <a:rPr b="1" i="0" lang="en" sz="600" u="none" cap="none" strike="noStrike">
                <a:solidFill>
                  <a:schemeClr val="dk2"/>
                </a:solidFill>
                <a:latin typeface="Arial"/>
                <a:ea typeface="Arial"/>
                <a:cs typeface="Arial"/>
                <a:sym typeface="Arial"/>
              </a:rPr>
              <a:t> which is </a:t>
            </a:r>
            <a:r>
              <a:rPr b="1" lang="en" sz="600">
                <a:solidFill>
                  <a:schemeClr val="dk2"/>
                </a:solidFill>
              </a:rPr>
              <a:t>74</a:t>
            </a:r>
            <a:r>
              <a:rPr b="1" i="0" lang="en" sz="600" u="none" cap="none" strike="noStrike">
                <a:solidFill>
                  <a:schemeClr val="dk2"/>
                </a:solidFill>
                <a:latin typeface="Arial"/>
                <a:ea typeface="Arial"/>
                <a:cs typeface="Arial"/>
                <a:sym typeface="Arial"/>
              </a:rPr>
              <a:t>% improvement from the comparable quarter ended </a:t>
            </a:r>
            <a:r>
              <a:rPr b="1" lang="en" sz="600">
                <a:solidFill>
                  <a:schemeClr val="dk2"/>
                </a:solidFill>
              </a:rPr>
              <a:t>December</a:t>
            </a:r>
            <a:r>
              <a:rPr b="1" i="0" lang="en" sz="600" u="none" cap="none" strike="noStrike">
                <a:solidFill>
                  <a:schemeClr val="dk2"/>
                </a:solidFill>
                <a:latin typeface="Arial"/>
                <a:ea typeface="Arial"/>
                <a:cs typeface="Arial"/>
                <a:sym typeface="Arial"/>
              </a:rPr>
              <a:t> 202</a:t>
            </a:r>
            <a:r>
              <a:rPr b="1" lang="en" sz="600">
                <a:solidFill>
                  <a:schemeClr val="dk2"/>
                </a:solidFill>
              </a:rPr>
              <a:t>5</a:t>
            </a:r>
            <a:r>
              <a:rPr b="1" i="0" lang="en" sz="600" u="none" cap="none" strike="noStrike">
                <a:solidFill>
                  <a:schemeClr val="dk2"/>
                </a:solidFill>
                <a:latin typeface="Arial"/>
                <a:ea typeface="Arial"/>
                <a:cs typeface="Arial"/>
                <a:sym typeface="Arial"/>
              </a:rPr>
              <a:t>.</a:t>
            </a:r>
            <a:endParaRPr b="1" i="0" sz="6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
          <p:cNvSpPr txBox="1"/>
          <p:nvPr/>
        </p:nvSpPr>
        <p:spPr>
          <a:xfrm>
            <a:off x="311700" y="368825"/>
            <a:ext cx="8709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66"/>
              <a:buFont typeface="Arial"/>
              <a:buNone/>
            </a:pPr>
            <a:r>
              <a:rPr lang="en" sz="2000">
                <a:latin typeface="Montserrat ExtraBold"/>
                <a:ea typeface="Montserrat ExtraBold"/>
                <a:cs typeface="Montserrat ExtraBold"/>
                <a:sym typeface="Montserrat ExtraBold"/>
              </a:rPr>
              <a:t>Ninth</a:t>
            </a:r>
            <a:r>
              <a:rPr b="0" i="0" lang="en" sz="2000" u="none" cap="none" strike="noStrike">
                <a:solidFill>
                  <a:srgbClr val="000000"/>
                </a:solidFill>
                <a:latin typeface="Montserrat ExtraBold"/>
                <a:ea typeface="Montserrat ExtraBold"/>
                <a:cs typeface="Montserrat ExtraBold"/>
                <a:sym typeface="Montserrat ExtraBold"/>
              </a:rPr>
              <a:t> Consecutive Quarter of Positive Contribution Profit</a:t>
            </a:r>
            <a:endParaRPr b="0" i="0" sz="2000" u="none" cap="none" strike="noStrike">
              <a:solidFill>
                <a:srgbClr val="000000"/>
              </a:solidFill>
              <a:latin typeface="Montserrat ExtraBold"/>
              <a:ea typeface="Montserrat ExtraBold"/>
              <a:cs typeface="Montserrat ExtraBold"/>
              <a:sym typeface="Montserrat ExtraBold"/>
            </a:endParaRPr>
          </a:p>
        </p:txBody>
      </p:sp>
      <p:cxnSp>
        <p:nvCxnSpPr>
          <p:cNvPr id="318" name="Google Shape;318;p4"/>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grpSp>
        <p:nvGrpSpPr>
          <p:cNvPr id="319" name="Google Shape;319;p4"/>
          <p:cNvGrpSpPr/>
          <p:nvPr/>
        </p:nvGrpSpPr>
        <p:grpSpPr>
          <a:xfrm>
            <a:off x="-20600" y="4835525"/>
            <a:ext cx="9183900" cy="307800"/>
            <a:chOff x="-20600" y="4835525"/>
            <a:chExt cx="9183900" cy="307800"/>
          </a:xfrm>
        </p:grpSpPr>
        <p:sp>
          <p:nvSpPr>
            <p:cNvPr id="320" name="Google Shape;320;p4"/>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1" name="Google Shape;321;p4"/>
            <p:cNvPicPr preferRelativeResize="0"/>
            <p:nvPr/>
          </p:nvPicPr>
          <p:blipFill rotWithShape="1">
            <a:blip r:embed="rId3">
              <a:alphaModFix/>
            </a:blip>
            <a:srcRect b="28516" l="0" r="0" t="26716"/>
            <a:stretch/>
          </p:blipFill>
          <p:spPr>
            <a:xfrm>
              <a:off x="397950" y="4900775"/>
              <a:ext cx="638448" cy="160750"/>
            </a:xfrm>
            <a:prstGeom prst="rect">
              <a:avLst/>
            </a:prstGeom>
            <a:noFill/>
            <a:ln>
              <a:noFill/>
            </a:ln>
          </p:spPr>
        </p:pic>
      </p:grpSp>
      <p:sp>
        <p:nvSpPr>
          <p:cNvPr id="322" name="Google Shape;322;p4"/>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23" name="Google Shape;323;p4"/>
          <p:cNvSpPr txBox="1"/>
          <p:nvPr/>
        </p:nvSpPr>
        <p:spPr>
          <a:xfrm>
            <a:off x="571675" y="455307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2"/>
              </a:solidFill>
              <a:latin typeface="Calibri"/>
              <a:ea typeface="Calibri"/>
              <a:cs typeface="Calibri"/>
              <a:sym typeface="Calibri"/>
            </a:endParaRPr>
          </a:p>
        </p:txBody>
      </p:sp>
      <p:pic>
        <p:nvPicPr>
          <p:cNvPr id="324" name="Google Shape;324;p4"/>
          <p:cNvPicPr preferRelativeResize="0"/>
          <p:nvPr/>
        </p:nvPicPr>
        <p:blipFill>
          <a:blip r:embed="rId4">
            <a:alphaModFix/>
          </a:blip>
          <a:stretch>
            <a:fillRect/>
          </a:stretch>
        </p:blipFill>
        <p:spPr>
          <a:xfrm>
            <a:off x="774500" y="998900"/>
            <a:ext cx="7293549" cy="3306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9965c3d701_0_3"/>
          <p:cNvSpPr txBox="1"/>
          <p:nvPr/>
        </p:nvSpPr>
        <p:spPr>
          <a:xfrm>
            <a:off x="311700" y="368825"/>
            <a:ext cx="8709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266"/>
              <a:buFont typeface="Arial"/>
              <a:buNone/>
            </a:pPr>
            <a:r>
              <a:rPr b="0" i="0" lang="en" sz="2000" u="none" cap="none" strike="noStrike">
                <a:solidFill>
                  <a:schemeClr val="dk1"/>
                </a:solidFill>
                <a:latin typeface="Montserrat ExtraBold"/>
                <a:ea typeface="Montserrat ExtraBold"/>
                <a:cs typeface="Montserrat ExtraBold"/>
                <a:sym typeface="Montserrat ExtraBold"/>
              </a:rPr>
              <a:t>Adjusted EBITDA  - AN UPWARD TREND</a:t>
            </a:r>
            <a:endParaRPr b="0" i="0" sz="20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66"/>
              <a:buFont typeface="Arial"/>
              <a:buNone/>
            </a:pPr>
            <a:r>
              <a:t/>
            </a:r>
            <a:endParaRPr b="0" i="0" sz="2000" u="none" cap="none" strike="noStrike">
              <a:solidFill>
                <a:srgbClr val="000000"/>
              </a:solidFill>
              <a:latin typeface="Montserrat ExtraBold"/>
              <a:ea typeface="Montserrat ExtraBold"/>
              <a:cs typeface="Montserrat ExtraBold"/>
              <a:sym typeface="Montserrat ExtraBold"/>
            </a:endParaRPr>
          </a:p>
        </p:txBody>
      </p:sp>
      <p:cxnSp>
        <p:nvCxnSpPr>
          <p:cNvPr id="330" name="Google Shape;330;g39965c3d701_0_3"/>
          <p:cNvCxnSpPr/>
          <p:nvPr/>
        </p:nvCxnSpPr>
        <p:spPr>
          <a:xfrm>
            <a:off x="414325" y="871375"/>
            <a:ext cx="8330400" cy="0"/>
          </a:xfrm>
          <a:prstGeom prst="straightConnector1">
            <a:avLst/>
          </a:prstGeom>
          <a:noFill/>
          <a:ln cap="flat" cmpd="sng" w="9525">
            <a:solidFill>
              <a:srgbClr val="2BB76B"/>
            </a:solidFill>
            <a:prstDash val="solid"/>
            <a:round/>
            <a:headEnd len="sm" w="sm" type="none"/>
            <a:tailEnd len="sm" w="sm" type="none"/>
          </a:ln>
        </p:spPr>
      </p:cxnSp>
      <p:grpSp>
        <p:nvGrpSpPr>
          <p:cNvPr id="331" name="Google Shape;331;g39965c3d701_0_3"/>
          <p:cNvGrpSpPr/>
          <p:nvPr/>
        </p:nvGrpSpPr>
        <p:grpSpPr>
          <a:xfrm>
            <a:off x="-20600" y="4835525"/>
            <a:ext cx="9183900" cy="307800"/>
            <a:chOff x="-20600" y="4835525"/>
            <a:chExt cx="9183900" cy="307800"/>
          </a:xfrm>
        </p:grpSpPr>
        <p:sp>
          <p:nvSpPr>
            <p:cNvPr id="332" name="Google Shape;332;g39965c3d701_0_3"/>
            <p:cNvSpPr/>
            <p:nvPr/>
          </p:nvSpPr>
          <p:spPr>
            <a:xfrm>
              <a:off x="-20600" y="4835525"/>
              <a:ext cx="9183900" cy="307800"/>
            </a:xfrm>
            <a:prstGeom prst="rect">
              <a:avLst/>
            </a:prstGeom>
            <a:solidFill>
              <a:srgbClr val="117A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g39965c3d701_0_3"/>
            <p:cNvPicPr preferRelativeResize="0"/>
            <p:nvPr/>
          </p:nvPicPr>
          <p:blipFill rotWithShape="1">
            <a:blip r:embed="rId3">
              <a:alphaModFix/>
            </a:blip>
            <a:srcRect b="28514" l="0" r="0" t="26720"/>
            <a:stretch/>
          </p:blipFill>
          <p:spPr>
            <a:xfrm>
              <a:off x="397950" y="4900775"/>
              <a:ext cx="638448" cy="160750"/>
            </a:xfrm>
            <a:prstGeom prst="rect">
              <a:avLst/>
            </a:prstGeom>
            <a:noFill/>
            <a:ln>
              <a:noFill/>
            </a:ln>
          </p:spPr>
        </p:pic>
      </p:grpSp>
      <p:sp>
        <p:nvSpPr>
          <p:cNvPr id="334" name="Google Shape;334;g39965c3d701_0_3"/>
          <p:cNvSpPr txBox="1"/>
          <p:nvPr>
            <p:ph idx="12" type="sldNum"/>
          </p:nvPr>
        </p:nvSpPr>
        <p:spPr>
          <a:xfrm>
            <a:off x="8472458" y="449134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5" name="Google Shape;335;g39965c3d701_0_3"/>
          <p:cNvSpPr txBox="1"/>
          <p:nvPr/>
        </p:nvSpPr>
        <p:spPr>
          <a:xfrm>
            <a:off x="571675" y="455307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2"/>
              </a:solidFill>
              <a:latin typeface="Calibri"/>
              <a:ea typeface="Calibri"/>
              <a:cs typeface="Calibri"/>
              <a:sym typeface="Calibri"/>
            </a:endParaRPr>
          </a:p>
        </p:txBody>
      </p:sp>
      <p:pic>
        <p:nvPicPr>
          <p:cNvPr id="336" name="Google Shape;336;g39965c3d701_0_3"/>
          <p:cNvPicPr preferRelativeResize="0"/>
          <p:nvPr/>
        </p:nvPicPr>
        <p:blipFill>
          <a:blip r:embed="rId4">
            <a:alphaModFix/>
          </a:blip>
          <a:stretch>
            <a:fillRect/>
          </a:stretch>
        </p:blipFill>
        <p:spPr>
          <a:xfrm>
            <a:off x="762625" y="1058850"/>
            <a:ext cx="7115374" cy="3306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Aswini Meda</dc:creator>
</cp:coreProperties>
</file>